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62" r:id="rId4"/>
    <p:sldId id="263" r:id="rId5"/>
    <p:sldId id="264" r:id="rId6"/>
    <p:sldId id="265" r:id="rId7"/>
    <p:sldId id="267" r:id="rId8"/>
    <p:sldId id="268" r:id="rId9"/>
    <p:sldId id="269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255"/>
    <a:srgbClr val="C9843F"/>
    <a:srgbClr val="9E0A0A"/>
    <a:srgbClr val="1E0642"/>
    <a:srgbClr val="FFFFFF"/>
    <a:srgbClr val="F2BD76"/>
    <a:srgbClr val="EE853E"/>
    <a:srgbClr val="000000"/>
    <a:srgbClr val="F4D996"/>
    <a:srgbClr val="115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8" y="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 </a:t>
            </a:r>
          </a:p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развития коммуникативных навыков у детей дошкольного возраста на (начальный этап)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Лист1!$A$4:$A$7</c:f>
              <c:strCache>
                <c:ptCount val="3"/>
                <c:pt idx="0">
                  <c:v>эффективно-коммуникативные</c:v>
                </c:pt>
                <c:pt idx="1">
                  <c:v>информационно-коммуникативные</c:v>
                </c:pt>
                <c:pt idx="2">
                  <c:v>регуляционно-коммуникативные</c:v>
                </c:pt>
              </c:strCache>
            </c:strRef>
          </c:cat>
          <c:val>
            <c:numRef>
              <c:f>Лист1!$B$4:$B$7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47-49E1-8E02-42A5162CB755}"/>
            </c:ext>
          </c:extLst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Лист1!$A$4:$A$7</c:f>
              <c:strCache>
                <c:ptCount val="3"/>
                <c:pt idx="0">
                  <c:v>эффективно-коммуникативные</c:v>
                </c:pt>
                <c:pt idx="1">
                  <c:v>информационно-коммуникативные</c:v>
                </c:pt>
                <c:pt idx="2">
                  <c:v>регуляционно-коммуникативные</c:v>
                </c:pt>
              </c:strCache>
            </c:strRef>
          </c:cat>
          <c:val>
            <c:numRef>
              <c:f>Лист1!$C$4:$C$7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47-49E1-8E02-42A5162CB755}"/>
            </c:ext>
          </c:extLst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Лист1!$A$4:$A$7</c:f>
              <c:strCache>
                <c:ptCount val="3"/>
                <c:pt idx="0">
                  <c:v>эффективно-коммуникативные</c:v>
                </c:pt>
                <c:pt idx="1">
                  <c:v>информационно-коммуникативные</c:v>
                </c:pt>
                <c:pt idx="2">
                  <c:v>регуляционно-коммуникативные</c:v>
                </c:pt>
              </c:strCache>
            </c:strRef>
          </c:cat>
          <c:val>
            <c:numRef>
              <c:f>Лист1!$D$4:$D$7</c:f>
              <c:numCache>
                <c:formatCode>General</c:formatCode>
                <c:ptCount val="4"/>
                <c:pt idx="0">
                  <c:v>60</c:v>
                </c:pt>
                <c:pt idx="1">
                  <c:v>70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47-49E1-8E02-42A5162CB7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0014848"/>
        <c:axId val="70016384"/>
      </c:barChart>
      <c:catAx>
        <c:axId val="7001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0016384"/>
        <c:crosses val="autoZero"/>
        <c:auto val="1"/>
        <c:lblAlgn val="ctr"/>
        <c:lblOffset val="100"/>
        <c:noMultiLvlLbl val="0"/>
      </c:catAx>
      <c:valAx>
        <c:axId val="7001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01484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ln w="28575">
          <a:prstDash val="sysDash"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  <a:ln w="19050">
      <a:solidFill>
        <a:srgbClr val="9E0A0A"/>
      </a:solidFill>
      <a:prstDash val="dash"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Показатели  </a:t>
            </a:r>
          </a:p>
          <a:p>
            <a:pPr>
              <a:defRPr/>
            </a:pPr>
            <a:r>
              <a:rPr lang="ru-RU" sz="1400" dirty="0"/>
              <a:t>уровня развития коммуникативных навыков </a:t>
            </a:r>
          </a:p>
          <a:p>
            <a:pPr>
              <a:defRPr/>
            </a:pPr>
            <a:r>
              <a:rPr lang="ru-RU" sz="1400" dirty="0"/>
              <a:t>у детей дошкольного возраста </a:t>
            </a:r>
            <a:r>
              <a:rPr lang="ru-RU" sz="1400" b="1" i="0" u="none" strike="noStrike" baseline="0" dirty="0">
                <a:effectLst/>
              </a:rPr>
              <a:t>(контрольный этап)</a:t>
            </a:r>
            <a:endParaRPr lang="ru-RU" sz="1400" dirty="0"/>
          </a:p>
          <a:p>
            <a:pPr>
              <a:defRPr/>
            </a:pPr>
            <a:r>
              <a:rPr lang="ru-RU" dirty="0"/>
              <a:t> </a:t>
            </a:r>
          </a:p>
        </c:rich>
      </c:tx>
      <c:layout>
        <c:manualLayout>
          <c:xMode val="edge"/>
          <c:yMode val="edge"/>
          <c:x val="0.1274037179949289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938135263741009"/>
          <c:y val="0.24340011233851339"/>
          <c:w val="0.72414243108150322"/>
          <c:h val="0.462293032505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Лист1!$A$4:$A$7</c:f>
              <c:strCache>
                <c:ptCount val="3"/>
                <c:pt idx="0">
                  <c:v>эффективно-коммуникативные</c:v>
                </c:pt>
                <c:pt idx="1">
                  <c:v>информационно-коммуникативные</c:v>
                </c:pt>
                <c:pt idx="2">
                  <c:v>регуляционно-коммуникативные</c:v>
                </c:pt>
              </c:strCache>
            </c:strRef>
          </c:cat>
          <c:val>
            <c:numRef>
              <c:f>Лист1!$B$4:$B$7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7C-406B-8D86-6A99E3053294}"/>
            </c:ext>
          </c:extLst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Лист1!$A$4:$A$7</c:f>
              <c:strCache>
                <c:ptCount val="3"/>
                <c:pt idx="0">
                  <c:v>эффективно-коммуникативные</c:v>
                </c:pt>
                <c:pt idx="1">
                  <c:v>информационно-коммуникативные</c:v>
                </c:pt>
                <c:pt idx="2">
                  <c:v>регуляционно-коммуникативные</c:v>
                </c:pt>
              </c:strCache>
            </c:strRef>
          </c:cat>
          <c:val>
            <c:numRef>
              <c:f>Лист1!$C$4:$C$7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7C-406B-8D86-6A99E3053294}"/>
            </c:ext>
          </c:extLst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Лист1!$A$4:$A$7</c:f>
              <c:strCache>
                <c:ptCount val="3"/>
                <c:pt idx="0">
                  <c:v>эффективно-коммуникативные</c:v>
                </c:pt>
                <c:pt idx="1">
                  <c:v>информационно-коммуникативные</c:v>
                </c:pt>
                <c:pt idx="2">
                  <c:v>регуляционно-коммуникативные</c:v>
                </c:pt>
              </c:strCache>
            </c:strRef>
          </c:cat>
          <c:val>
            <c:numRef>
              <c:f>Лист1!$D$4:$D$7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7C-406B-8D86-6A99E30532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875328"/>
        <c:axId val="103876864"/>
      </c:barChart>
      <c:catAx>
        <c:axId val="10387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3876864"/>
        <c:crosses val="autoZero"/>
        <c:auto val="1"/>
        <c:lblAlgn val="ctr"/>
        <c:lblOffset val="100"/>
        <c:noMultiLvlLbl val="0"/>
      </c:catAx>
      <c:valAx>
        <c:axId val="10387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8753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  <a:ln w="19050">
      <a:solidFill>
        <a:srgbClr val="9E0A0A"/>
      </a:solidFill>
      <a:prstDash val="dash"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4F209-E668-41B0-ABE7-3CA7EC6C8CDB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71781D-EAC5-4798-A2A4-F3C93355162B}" type="pres">
      <dgm:prSet presAssocID="{08E4F209-E668-41B0-ABE7-3CA7EC6C8CDB}" presName="Name0" presStyleCnt="0">
        <dgm:presLayoutVars>
          <dgm:chMax val="7"/>
          <dgm:dir/>
          <dgm:animOne val="branch"/>
        </dgm:presLayoutVars>
      </dgm:prSet>
      <dgm:spPr/>
    </dgm:pt>
  </dgm:ptLst>
  <dgm:cxnLst>
    <dgm:cxn modelId="{B5774636-AF84-4196-AFB0-A95C58F494AC}" type="presOf" srcId="{08E4F209-E668-41B0-ABE7-3CA7EC6C8CDB}" destId="{7E71781D-EAC5-4798-A2A4-F3C93355162B}" srcOrd="0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14E886-D68D-485A-AE1C-00C46BE3739D}" type="doc">
      <dgm:prSet loTypeId="urn:microsoft.com/office/officeart/2005/8/layout/process1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AF05DD7-9567-4E2F-BAF7-1D787035BF57}">
      <dgm:prSet custT="1"/>
      <dgm:spPr/>
      <dgm:t>
        <a:bodyPr/>
        <a:lstStyle/>
        <a:p>
          <a:pPr rtl="0"/>
          <a:r>
            <a:rPr lang="ru-RU" sz="1700" b="1" dirty="0"/>
            <a:t>Создать в образовательной организации оптимальные условия для реализации Программы (материально-технические, программно-методические, психолого-педагогические). </a:t>
          </a:r>
        </a:p>
      </dgm:t>
    </dgm:pt>
    <dgm:pt modelId="{E88E4B93-3094-4A5E-9B98-20F5849914F1}" type="parTrans" cxnId="{4C82E43D-17A6-4AFA-A7C8-A608EF933DB5}">
      <dgm:prSet/>
      <dgm:spPr/>
      <dgm:t>
        <a:bodyPr/>
        <a:lstStyle/>
        <a:p>
          <a:endParaRPr lang="ru-RU"/>
        </a:p>
      </dgm:t>
    </dgm:pt>
    <dgm:pt modelId="{20039901-7CBE-4C83-829D-DA3EC3FB12F2}" type="sibTrans" cxnId="{4C82E43D-17A6-4AFA-A7C8-A608EF933DB5}">
      <dgm:prSet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80000">
          <a:bevelT w="190500" h="38100"/>
        </a:sp3d>
      </dgm:spPr>
      <dgm:t>
        <a:bodyPr/>
        <a:lstStyle/>
        <a:p>
          <a:endParaRPr lang="ru-RU"/>
        </a:p>
      </dgm:t>
    </dgm:pt>
    <dgm:pt modelId="{F5D1534F-8E9D-436E-B4A4-7F8778FE158E}">
      <dgm:prSet custT="1"/>
      <dgm:spPr/>
      <dgm:t>
        <a:bodyPr/>
        <a:lstStyle/>
        <a:p>
          <a:pPr rtl="0"/>
          <a:r>
            <a:rPr lang="ru-RU" sz="1700" b="1" dirty="0"/>
            <a:t>Разработать методические рекомендации по созданию поликультурной образовательной среды в дошкольной образовательной организации.</a:t>
          </a:r>
        </a:p>
      </dgm:t>
    </dgm:pt>
    <dgm:pt modelId="{13E8D555-E526-4838-BBBB-4BC3791008ED}" type="parTrans" cxnId="{1F8D2D9F-E469-4335-BA6B-6B5D6E2EE6DC}">
      <dgm:prSet/>
      <dgm:spPr/>
      <dgm:t>
        <a:bodyPr/>
        <a:lstStyle/>
        <a:p>
          <a:endParaRPr lang="ru-RU"/>
        </a:p>
      </dgm:t>
    </dgm:pt>
    <dgm:pt modelId="{638EC60E-0150-4C5C-A1CA-B0CD5A558754}" type="sibTrans" cxnId="{1F8D2D9F-E469-4335-BA6B-6B5D6E2EE6DC}">
      <dgm:prSet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80000">
          <a:bevelT w="190500" h="38100"/>
        </a:sp3d>
      </dgm:spPr>
      <dgm:t>
        <a:bodyPr/>
        <a:lstStyle/>
        <a:p>
          <a:endParaRPr lang="ru-RU"/>
        </a:p>
      </dgm:t>
    </dgm:pt>
    <dgm:pt modelId="{35F88544-A5EE-456F-9F7D-DE62B5F5CD0F}">
      <dgm:prSet custT="1"/>
      <dgm:spPr/>
      <dgm:t>
        <a:bodyPr/>
        <a:lstStyle/>
        <a:p>
          <a:pPr rtl="0"/>
          <a:r>
            <a:rPr lang="ru-RU" sz="1700" b="1" dirty="0"/>
            <a:t>Повысить профессиональную компетенцию педагогов, способствующую успешной реализации Программы.</a:t>
          </a:r>
        </a:p>
      </dgm:t>
    </dgm:pt>
    <dgm:pt modelId="{259DC1FB-E082-4FFD-9719-F5E661ECD3F3}" type="parTrans" cxnId="{3B1E587B-B3FD-4689-9B64-7B6A6EB35F7A}">
      <dgm:prSet/>
      <dgm:spPr/>
      <dgm:t>
        <a:bodyPr/>
        <a:lstStyle/>
        <a:p>
          <a:endParaRPr lang="ru-RU"/>
        </a:p>
      </dgm:t>
    </dgm:pt>
    <dgm:pt modelId="{5E951956-15E7-4010-BAE0-6CF41652613B}" type="sibTrans" cxnId="{3B1E587B-B3FD-4689-9B64-7B6A6EB35F7A}">
      <dgm:prSet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80000">
          <a:bevelT w="190500" h="38100"/>
        </a:sp3d>
      </dgm:spPr>
      <dgm:t>
        <a:bodyPr/>
        <a:lstStyle/>
        <a:p>
          <a:endParaRPr lang="ru-RU"/>
        </a:p>
      </dgm:t>
    </dgm:pt>
    <dgm:pt modelId="{C39AA690-D920-4D25-97FE-008D5E53506F}">
      <dgm:prSet custT="1"/>
      <dgm:spPr/>
      <dgm:t>
        <a:bodyPr/>
        <a:lstStyle/>
        <a:p>
          <a:pPr rtl="0"/>
          <a:r>
            <a:rPr lang="ru-RU" sz="1700" b="1" dirty="0"/>
            <a:t>Повысить психолого-педагогическую компетенцию родителей по вопросам поликультурного воспитания и развития детей</a:t>
          </a:r>
          <a:r>
            <a:rPr lang="ru-RU" sz="1700" dirty="0"/>
            <a:t>.</a:t>
          </a:r>
        </a:p>
      </dgm:t>
    </dgm:pt>
    <dgm:pt modelId="{5E5B45DF-47CB-4D86-9770-609F61516C8D}" type="parTrans" cxnId="{A29A4D18-C984-4C73-B0F6-055A6262F6B7}">
      <dgm:prSet/>
      <dgm:spPr/>
      <dgm:t>
        <a:bodyPr/>
        <a:lstStyle/>
        <a:p>
          <a:endParaRPr lang="ru-RU"/>
        </a:p>
      </dgm:t>
    </dgm:pt>
    <dgm:pt modelId="{29C893B5-50DD-48E1-8AEA-92DAF8287A0F}" type="sibTrans" cxnId="{A29A4D18-C984-4C73-B0F6-055A6262F6B7}">
      <dgm:prSet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80000">
          <a:bevelT w="190500" h="38100"/>
        </a:sp3d>
      </dgm:spPr>
      <dgm:t>
        <a:bodyPr/>
        <a:lstStyle/>
        <a:p>
          <a:endParaRPr lang="ru-RU"/>
        </a:p>
      </dgm:t>
    </dgm:pt>
    <dgm:pt modelId="{4332AF02-A772-4BF6-AC51-8BCA3954C562}">
      <dgm:prSet custT="1"/>
      <dgm:spPr/>
      <dgm:t>
        <a:bodyPr/>
        <a:lstStyle/>
        <a:p>
          <a:pPr rtl="0"/>
          <a:r>
            <a:rPr lang="ru-RU" sz="1700" b="1" dirty="0"/>
            <a:t>Распространить опыт работы по организации поликультурного воспитания у детей дошкольного возраста в  образовательных организациях дошкольного образования  Краснодарского края.</a:t>
          </a:r>
        </a:p>
      </dgm:t>
    </dgm:pt>
    <dgm:pt modelId="{2B1D6770-328F-466E-995C-2EF5FBB0A4F8}" type="parTrans" cxnId="{C49A9DB0-E32A-4E4A-B927-EC9064B21092}">
      <dgm:prSet/>
      <dgm:spPr/>
      <dgm:t>
        <a:bodyPr/>
        <a:lstStyle/>
        <a:p>
          <a:endParaRPr lang="ru-RU"/>
        </a:p>
      </dgm:t>
    </dgm:pt>
    <dgm:pt modelId="{3BB85114-F6EF-4740-B088-3A0AF29049BD}" type="sibTrans" cxnId="{C49A9DB0-E32A-4E4A-B927-EC9064B21092}">
      <dgm:prSet/>
      <dgm:spPr/>
      <dgm:t>
        <a:bodyPr/>
        <a:lstStyle/>
        <a:p>
          <a:endParaRPr lang="ru-RU"/>
        </a:p>
      </dgm:t>
    </dgm:pt>
    <dgm:pt modelId="{13247E8A-CCFF-4CC8-B22E-6386F2A1C5ED}" type="pres">
      <dgm:prSet presAssocID="{C414E886-D68D-485A-AE1C-00C46BE3739D}" presName="Name0" presStyleCnt="0">
        <dgm:presLayoutVars>
          <dgm:dir/>
          <dgm:resizeHandles val="exact"/>
        </dgm:presLayoutVars>
      </dgm:prSet>
      <dgm:spPr/>
    </dgm:pt>
    <dgm:pt modelId="{5BDE9F1E-DF23-49A4-955F-494E31D09444}" type="pres">
      <dgm:prSet presAssocID="{8AF05DD7-9567-4E2F-BAF7-1D787035BF57}" presName="node" presStyleLbl="node1" presStyleIdx="0" presStyleCnt="5" custScaleX="133100" custLinFactNeighborX="1877" custLinFactNeighborY="4631">
        <dgm:presLayoutVars>
          <dgm:bulletEnabled val="1"/>
        </dgm:presLayoutVars>
      </dgm:prSet>
      <dgm:spPr/>
    </dgm:pt>
    <dgm:pt modelId="{FA157A2A-5295-4B6E-9CCF-2C449E59D8D8}" type="pres">
      <dgm:prSet presAssocID="{20039901-7CBE-4C83-829D-DA3EC3FB12F2}" presName="sibTrans" presStyleLbl="sibTrans2D1" presStyleIdx="0" presStyleCnt="4"/>
      <dgm:spPr/>
    </dgm:pt>
    <dgm:pt modelId="{88B016AB-1305-4D1D-B1B6-B7BBA20A71E4}" type="pres">
      <dgm:prSet presAssocID="{20039901-7CBE-4C83-829D-DA3EC3FB12F2}" presName="connectorText" presStyleLbl="sibTrans2D1" presStyleIdx="0" presStyleCnt="4"/>
      <dgm:spPr/>
    </dgm:pt>
    <dgm:pt modelId="{6999F6CF-FDAD-41E1-8E57-3FAB117DB735}" type="pres">
      <dgm:prSet presAssocID="{F5D1534F-8E9D-436E-B4A4-7F8778FE158E}" presName="node" presStyleLbl="node1" presStyleIdx="1" presStyleCnt="5" custScaleX="133100" custLinFactNeighborX="1877" custLinFactNeighborY="4631">
        <dgm:presLayoutVars>
          <dgm:bulletEnabled val="1"/>
        </dgm:presLayoutVars>
      </dgm:prSet>
      <dgm:spPr/>
    </dgm:pt>
    <dgm:pt modelId="{B2B68A61-CBBB-41A0-9AE3-4448EF368E0E}" type="pres">
      <dgm:prSet presAssocID="{638EC60E-0150-4C5C-A1CA-B0CD5A558754}" presName="sibTrans" presStyleLbl="sibTrans2D1" presStyleIdx="1" presStyleCnt="4"/>
      <dgm:spPr/>
    </dgm:pt>
    <dgm:pt modelId="{591D1CD8-7E02-491B-BE00-8B6E06D779EA}" type="pres">
      <dgm:prSet presAssocID="{638EC60E-0150-4C5C-A1CA-B0CD5A558754}" presName="connectorText" presStyleLbl="sibTrans2D1" presStyleIdx="1" presStyleCnt="4"/>
      <dgm:spPr/>
    </dgm:pt>
    <dgm:pt modelId="{38C7B70D-3F03-47E6-B74B-0CD7009C7383}" type="pres">
      <dgm:prSet presAssocID="{35F88544-A5EE-456F-9F7D-DE62B5F5CD0F}" presName="node" presStyleLbl="node1" presStyleIdx="2" presStyleCnt="5" custScaleX="133100" custLinFactNeighborX="1877" custLinFactNeighborY="4631">
        <dgm:presLayoutVars>
          <dgm:bulletEnabled val="1"/>
        </dgm:presLayoutVars>
      </dgm:prSet>
      <dgm:spPr/>
    </dgm:pt>
    <dgm:pt modelId="{B5D9D7C6-0563-4F08-8E38-BBB03D38FEB2}" type="pres">
      <dgm:prSet presAssocID="{5E951956-15E7-4010-BAE0-6CF41652613B}" presName="sibTrans" presStyleLbl="sibTrans2D1" presStyleIdx="2" presStyleCnt="4"/>
      <dgm:spPr/>
    </dgm:pt>
    <dgm:pt modelId="{F4A476AA-8736-4AE4-95DE-9BA07863AB14}" type="pres">
      <dgm:prSet presAssocID="{5E951956-15E7-4010-BAE0-6CF41652613B}" presName="connectorText" presStyleLbl="sibTrans2D1" presStyleIdx="2" presStyleCnt="4"/>
      <dgm:spPr/>
    </dgm:pt>
    <dgm:pt modelId="{C083B324-AA69-4D31-A468-8FFB3B2E7DCD}" type="pres">
      <dgm:prSet presAssocID="{C39AA690-D920-4D25-97FE-008D5E53506F}" presName="node" presStyleLbl="node1" presStyleIdx="3" presStyleCnt="5" custScaleX="133100" custLinFactNeighborX="1877" custLinFactNeighborY="4631">
        <dgm:presLayoutVars>
          <dgm:bulletEnabled val="1"/>
        </dgm:presLayoutVars>
      </dgm:prSet>
      <dgm:spPr/>
    </dgm:pt>
    <dgm:pt modelId="{73F2ACFE-05E4-4B7D-A038-90264A286BC1}" type="pres">
      <dgm:prSet presAssocID="{29C893B5-50DD-48E1-8AEA-92DAF8287A0F}" presName="sibTrans" presStyleLbl="sibTrans2D1" presStyleIdx="3" presStyleCnt="4"/>
      <dgm:spPr/>
    </dgm:pt>
    <dgm:pt modelId="{FE9BEEDA-3696-470F-AE42-D6825A2A7290}" type="pres">
      <dgm:prSet presAssocID="{29C893B5-50DD-48E1-8AEA-92DAF8287A0F}" presName="connectorText" presStyleLbl="sibTrans2D1" presStyleIdx="3" presStyleCnt="4"/>
      <dgm:spPr/>
    </dgm:pt>
    <dgm:pt modelId="{06E542DF-C7AD-429B-8704-BCB243F306EB}" type="pres">
      <dgm:prSet presAssocID="{4332AF02-A772-4BF6-AC51-8BCA3954C562}" presName="node" presStyleLbl="node1" presStyleIdx="4" presStyleCnt="5" custScaleX="133100" custLinFactNeighborX="1614" custLinFactNeighborY="4631">
        <dgm:presLayoutVars>
          <dgm:bulletEnabled val="1"/>
        </dgm:presLayoutVars>
      </dgm:prSet>
      <dgm:spPr/>
    </dgm:pt>
  </dgm:ptLst>
  <dgm:cxnLst>
    <dgm:cxn modelId="{55D3ED09-4431-47A7-9285-77D7976AD69E}" type="presOf" srcId="{638EC60E-0150-4C5C-A1CA-B0CD5A558754}" destId="{591D1CD8-7E02-491B-BE00-8B6E06D779EA}" srcOrd="1" destOrd="0" presId="urn:microsoft.com/office/officeart/2005/8/layout/process1"/>
    <dgm:cxn modelId="{A29A4D18-C984-4C73-B0F6-055A6262F6B7}" srcId="{C414E886-D68D-485A-AE1C-00C46BE3739D}" destId="{C39AA690-D920-4D25-97FE-008D5E53506F}" srcOrd="3" destOrd="0" parTransId="{5E5B45DF-47CB-4D86-9770-609F61516C8D}" sibTransId="{29C893B5-50DD-48E1-8AEA-92DAF8287A0F}"/>
    <dgm:cxn modelId="{4214311A-93EA-49F2-8F6A-47B11C97C1C6}" type="presOf" srcId="{F5D1534F-8E9D-436E-B4A4-7F8778FE158E}" destId="{6999F6CF-FDAD-41E1-8E57-3FAB117DB735}" srcOrd="0" destOrd="0" presId="urn:microsoft.com/office/officeart/2005/8/layout/process1"/>
    <dgm:cxn modelId="{A8A31631-E83F-4853-9A00-913FAC8EE4CA}" type="presOf" srcId="{20039901-7CBE-4C83-829D-DA3EC3FB12F2}" destId="{88B016AB-1305-4D1D-B1B6-B7BBA20A71E4}" srcOrd="1" destOrd="0" presId="urn:microsoft.com/office/officeart/2005/8/layout/process1"/>
    <dgm:cxn modelId="{1F7BD93D-9223-40DD-8680-AF4793C8ABA2}" type="presOf" srcId="{638EC60E-0150-4C5C-A1CA-B0CD5A558754}" destId="{B2B68A61-CBBB-41A0-9AE3-4448EF368E0E}" srcOrd="0" destOrd="0" presId="urn:microsoft.com/office/officeart/2005/8/layout/process1"/>
    <dgm:cxn modelId="{4C82E43D-17A6-4AFA-A7C8-A608EF933DB5}" srcId="{C414E886-D68D-485A-AE1C-00C46BE3739D}" destId="{8AF05DD7-9567-4E2F-BAF7-1D787035BF57}" srcOrd="0" destOrd="0" parTransId="{E88E4B93-3094-4A5E-9B98-20F5849914F1}" sibTransId="{20039901-7CBE-4C83-829D-DA3EC3FB12F2}"/>
    <dgm:cxn modelId="{6435D364-3C5A-476B-BA16-B5D0F3B1AFD9}" type="presOf" srcId="{29C893B5-50DD-48E1-8AEA-92DAF8287A0F}" destId="{73F2ACFE-05E4-4B7D-A038-90264A286BC1}" srcOrd="0" destOrd="0" presId="urn:microsoft.com/office/officeart/2005/8/layout/process1"/>
    <dgm:cxn modelId="{72CF3B50-4DF3-4CDA-BD6C-26DD18EE6337}" type="presOf" srcId="{8AF05DD7-9567-4E2F-BAF7-1D787035BF57}" destId="{5BDE9F1E-DF23-49A4-955F-494E31D09444}" srcOrd="0" destOrd="0" presId="urn:microsoft.com/office/officeart/2005/8/layout/process1"/>
    <dgm:cxn modelId="{1BB88579-6363-481B-A45B-9E2E6926D26B}" type="presOf" srcId="{5E951956-15E7-4010-BAE0-6CF41652613B}" destId="{B5D9D7C6-0563-4F08-8E38-BBB03D38FEB2}" srcOrd="0" destOrd="0" presId="urn:microsoft.com/office/officeart/2005/8/layout/process1"/>
    <dgm:cxn modelId="{3B1E587B-B3FD-4689-9B64-7B6A6EB35F7A}" srcId="{C414E886-D68D-485A-AE1C-00C46BE3739D}" destId="{35F88544-A5EE-456F-9F7D-DE62B5F5CD0F}" srcOrd="2" destOrd="0" parTransId="{259DC1FB-E082-4FFD-9719-F5E661ECD3F3}" sibTransId="{5E951956-15E7-4010-BAE0-6CF41652613B}"/>
    <dgm:cxn modelId="{1F8D2D9F-E469-4335-BA6B-6B5D6E2EE6DC}" srcId="{C414E886-D68D-485A-AE1C-00C46BE3739D}" destId="{F5D1534F-8E9D-436E-B4A4-7F8778FE158E}" srcOrd="1" destOrd="0" parTransId="{13E8D555-E526-4838-BBBB-4BC3791008ED}" sibTransId="{638EC60E-0150-4C5C-A1CA-B0CD5A558754}"/>
    <dgm:cxn modelId="{C21F40A2-CA87-43E4-B702-09E9FAA59889}" type="presOf" srcId="{C414E886-D68D-485A-AE1C-00C46BE3739D}" destId="{13247E8A-CCFF-4CC8-B22E-6386F2A1C5ED}" srcOrd="0" destOrd="0" presId="urn:microsoft.com/office/officeart/2005/8/layout/process1"/>
    <dgm:cxn modelId="{F4A998A3-7298-42FA-A8DA-7EAF317EE9D4}" type="presOf" srcId="{35F88544-A5EE-456F-9F7D-DE62B5F5CD0F}" destId="{38C7B70D-3F03-47E6-B74B-0CD7009C7383}" srcOrd="0" destOrd="0" presId="urn:microsoft.com/office/officeart/2005/8/layout/process1"/>
    <dgm:cxn modelId="{C49A9DB0-E32A-4E4A-B927-EC9064B21092}" srcId="{C414E886-D68D-485A-AE1C-00C46BE3739D}" destId="{4332AF02-A772-4BF6-AC51-8BCA3954C562}" srcOrd="4" destOrd="0" parTransId="{2B1D6770-328F-466E-995C-2EF5FBB0A4F8}" sibTransId="{3BB85114-F6EF-4740-B088-3A0AF29049BD}"/>
    <dgm:cxn modelId="{F9CA5CCA-B537-45FD-9B30-5D0FE0BFCC6F}" type="presOf" srcId="{29C893B5-50DD-48E1-8AEA-92DAF8287A0F}" destId="{FE9BEEDA-3696-470F-AE42-D6825A2A7290}" srcOrd="1" destOrd="0" presId="urn:microsoft.com/office/officeart/2005/8/layout/process1"/>
    <dgm:cxn modelId="{76A385DF-36A5-493C-B693-6B2766690220}" type="presOf" srcId="{4332AF02-A772-4BF6-AC51-8BCA3954C562}" destId="{06E542DF-C7AD-429B-8704-BCB243F306EB}" srcOrd="0" destOrd="0" presId="urn:microsoft.com/office/officeart/2005/8/layout/process1"/>
    <dgm:cxn modelId="{764ABCE2-B03B-4073-8BEA-1AC0DAFF3E3F}" type="presOf" srcId="{C39AA690-D920-4D25-97FE-008D5E53506F}" destId="{C083B324-AA69-4D31-A468-8FFB3B2E7DCD}" srcOrd="0" destOrd="0" presId="urn:microsoft.com/office/officeart/2005/8/layout/process1"/>
    <dgm:cxn modelId="{2AAE79EE-E635-49F0-8F21-0CC9FC7DDFFE}" type="presOf" srcId="{5E951956-15E7-4010-BAE0-6CF41652613B}" destId="{F4A476AA-8736-4AE4-95DE-9BA07863AB14}" srcOrd="1" destOrd="0" presId="urn:microsoft.com/office/officeart/2005/8/layout/process1"/>
    <dgm:cxn modelId="{641A20F6-267C-42FA-9F1C-EEEDA8CDC803}" type="presOf" srcId="{20039901-7CBE-4C83-829D-DA3EC3FB12F2}" destId="{FA157A2A-5295-4B6E-9CCF-2C449E59D8D8}" srcOrd="0" destOrd="0" presId="urn:microsoft.com/office/officeart/2005/8/layout/process1"/>
    <dgm:cxn modelId="{E743A418-DBCE-4E85-B35B-F3A07F11CB35}" type="presParOf" srcId="{13247E8A-CCFF-4CC8-B22E-6386F2A1C5ED}" destId="{5BDE9F1E-DF23-49A4-955F-494E31D09444}" srcOrd="0" destOrd="0" presId="urn:microsoft.com/office/officeart/2005/8/layout/process1"/>
    <dgm:cxn modelId="{B41CEDE2-040D-46FE-859E-DEB864B2E84B}" type="presParOf" srcId="{13247E8A-CCFF-4CC8-B22E-6386F2A1C5ED}" destId="{FA157A2A-5295-4B6E-9CCF-2C449E59D8D8}" srcOrd="1" destOrd="0" presId="urn:microsoft.com/office/officeart/2005/8/layout/process1"/>
    <dgm:cxn modelId="{61AD54F6-8A0C-431C-BBCD-2637EC2581D7}" type="presParOf" srcId="{FA157A2A-5295-4B6E-9CCF-2C449E59D8D8}" destId="{88B016AB-1305-4D1D-B1B6-B7BBA20A71E4}" srcOrd="0" destOrd="0" presId="urn:microsoft.com/office/officeart/2005/8/layout/process1"/>
    <dgm:cxn modelId="{C3BA6EAC-D948-4B6B-907F-71BAD077513F}" type="presParOf" srcId="{13247E8A-CCFF-4CC8-B22E-6386F2A1C5ED}" destId="{6999F6CF-FDAD-41E1-8E57-3FAB117DB735}" srcOrd="2" destOrd="0" presId="urn:microsoft.com/office/officeart/2005/8/layout/process1"/>
    <dgm:cxn modelId="{ADFD42AA-6078-40FC-AD45-D673FE96214C}" type="presParOf" srcId="{13247E8A-CCFF-4CC8-B22E-6386F2A1C5ED}" destId="{B2B68A61-CBBB-41A0-9AE3-4448EF368E0E}" srcOrd="3" destOrd="0" presId="urn:microsoft.com/office/officeart/2005/8/layout/process1"/>
    <dgm:cxn modelId="{8B0EB93F-2251-42E1-BD50-53BB00E84554}" type="presParOf" srcId="{B2B68A61-CBBB-41A0-9AE3-4448EF368E0E}" destId="{591D1CD8-7E02-491B-BE00-8B6E06D779EA}" srcOrd="0" destOrd="0" presId="urn:microsoft.com/office/officeart/2005/8/layout/process1"/>
    <dgm:cxn modelId="{53A81581-4DEF-4805-83DA-3C9DAA0DDE46}" type="presParOf" srcId="{13247E8A-CCFF-4CC8-B22E-6386F2A1C5ED}" destId="{38C7B70D-3F03-47E6-B74B-0CD7009C7383}" srcOrd="4" destOrd="0" presId="urn:microsoft.com/office/officeart/2005/8/layout/process1"/>
    <dgm:cxn modelId="{419BA623-285D-40B5-BC4A-BB0B1A57B5B7}" type="presParOf" srcId="{13247E8A-CCFF-4CC8-B22E-6386F2A1C5ED}" destId="{B5D9D7C6-0563-4F08-8E38-BBB03D38FEB2}" srcOrd="5" destOrd="0" presId="urn:microsoft.com/office/officeart/2005/8/layout/process1"/>
    <dgm:cxn modelId="{E2AEAE0B-32E0-4532-B797-CE856D30EF43}" type="presParOf" srcId="{B5D9D7C6-0563-4F08-8E38-BBB03D38FEB2}" destId="{F4A476AA-8736-4AE4-95DE-9BA07863AB14}" srcOrd="0" destOrd="0" presId="urn:microsoft.com/office/officeart/2005/8/layout/process1"/>
    <dgm:cxn modelId="{35697A65-8C2D-4983-9DC0-E3AAC3547068}" type="presParOf" srcId="{13247E8A-CCFF-4CC8-B22E-6386F2A1C5ED}" destId="{C083B324-AA69-4D31-A468-8FFB3B2E7DCD}" srcOrd="6" destOrd="0" presId="urn:microsoft.com/office/officeart/2005/8/layout/process1"/>
    <dgm:cxn modelId="{F47BB104-B311-46AF-9995-161967C704B5}" type="presParOf" srcId="{13247E8A-CCFF-4CC8-B22E-6386F2A1C5ED}" destId="{73F2ACFE-05E4-4B7D-A038-90264A286BC1}" srcOrd="7" destOrd="0" presId="urn:microsoft.com/office/officeart/2005/8/layout/process1"/>
    <dgm:cxn modelId="{DEEC354F-D8DF-4F01-A710-10206FBBDC18}" type="presParOf" srcId="{73F2ACFE-05E4-4B7D-A038-90264A286BC1}" destId="{FE9BEEDA-3696-470F-AE42-D6825A2A7290}" srcOrd="0" destOrd="0" presId="urn:microsoft.com/office/officeart/2005/8/layout/process1"/>
    <dgm:cxn modelId="{46D152B6-EFA7-417F-95E4-0BEB651A9FA0}" type="presParOf" srcId="{13247E8A-CCFF-4CC8-B22E-6386F2A1C5ED}" destId="{06E542DF-C7AD-429B-8704-BCB243F306E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E4F209-E668-41B0-ABE7-3CA7EC6C8CDB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71781D-EAC5-4798-A2A4-F3C93355162B}" type="pres">
      <dgm:prSet presAssocID="{08E4F209-E668-41B0-ABE7-3CA7EC6C8CDB}" presName="Name0" presStyleCnt="0">
        <dgm:presLayoutVars>
          <dgm:chMax val="7"/>
          <dgm:dir/>
          <dgm:animOne val="branch"/>
        </dgm:presLayoutVars>
      </dgm:prSet>
      <dgm:spPr/>
    </dgm:pt>
  </dgm:ptLst>
  <dgm:cxnLst>
    <dgm:cxn modelId="{4DF85E38-7037-4BA3-A7AD-165CE84CAA32}" type="presOf" srcId="{08E4F209-E668-41B0-ABE7-3CA7EC6C8CDB}" destId="{7E71781D-EAC5-4798-A2A4-F3C93355162B}" srcOrd="0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E9F1E-DF23-49A4-955F-494E31D09444}">
      <dsp:nvSpPr>
        <dsp:cNvPr id="0" name=""/>
        <dsp:cNvSpPr/>
      </dsp:nvSpPr>
      <dsp:spPr>
        <a:xfrm>
          <a:off x="18740" y="1025566"/>
          <a:ext cx="1907562" cy="3576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Создать в образовательной организации оптимальные условия для реализации Программы (материально-технические, программно-методические, психолого-педагогические). </a:t>
          </a:r>
        </a:p>
      </dsp:txBody>
      <dsp:txXfrm>
        <a:off x="74611" y="1081437"/>
        <a:ext cx="1795820" cy="3465141"/>
      </dsp:txXfrm>
    </dsp:sp>
    <dsp:sp modelId="{FA157A2A-5295-4B6E-9CCF-2C449E59D8D8}">
      <dsp:nvSpPr>
        <dsp:cNvPr id="0" name=""/>
        <dsp:cNvSpPr/>
      </dsp:nvSpPr>
      <dsp:spPr>
        <a:xfrm>
          <a:off x="2069621" y="2636294"/>
          <a:ext cx="303834" cy="35542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80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2069621" y="2707380"/>
        <a:ext cx="212684" cy="213256"/>
      </dsp:txXfrm>
    </dsp:sp>
    <dsp:sp modelId="{6999F6CF-FDAD-41E1-8E57-3FAB117DB735}">
      <dsp:nvSpPr>
        <dsp:cNvPr id="0" name=""/>
        <dsp:cNvSpPr/>
      </dsp:nvSpPr>
      <dsp:spPr>
        <a:xfrm>
          <a:off x="2499575" y="1025566"/>
          <a:ext cx="1907562" cy="3576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Разработать методические рекомендации по созданию поликультурной образовательной среды в дошкольной образовательной организации.</a:t>
          </a:r>
        </a:p>
      </dsp:txBody>
      <dsp:txXfrm>
        <a:off x="2555446" y="1081437"/>
        <a:ext cx="1795820" cy="3465141"/>
      </dsp:txXfrm>
    </dsp:sp>
    <dsp:sp modelId="{B2B68A61-CBBB-41A0-9AE3-4448EF368E0E}">
      <dsp:nvSpPr>
        <dsp:cNvPr id="0" name=""/>
        <dsp:cNvSpPr/>
      </dsp:nvSpPr>
      <dsp:spPr>
        <a:xfrm>
          <a:off x="4550455" y="2636294"/>
          <a:ext cx="303834" cy="35542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80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4550455" y="2707380"/>
        <a:ext cx="212684" cy="213256"/>
      </dsp:txXfrm>
    </dsp:sp>
    <dsp:sp modelId="{38C7B70D-3F03-47E6-B74B-0CD7009C7383}">
      <dsp:nvSpPr>
        <dsp:cNvPr id="0" name=""/>
        <dsp:cNvSpPr/>
      </dsp:nvSpPr>
      <dsp:spPr>
        <a:xfrm>
          <a:off x="4980409" y="1025566"/>
          <a:ext cx="1907562" cy="3576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Повысить профессиональную компетенцию педагогов, способствующую успешной реализации Программы.</a:t>
          </a:r>
        </a:p>
      </dsp:txBody>
      <dsp:txXfrm>
        <a:off x="5036280" y="1081437"/>
        <a:ext cx="1795820" cy="3465141"/>
      </dsp:txXfrm>
    </dsp:sp>
    <dsp:sp modelId="{B5D9D7C6-0563-4F08-8E38-BBB03D38FEB2}">
      <dsp:nvSpPr>
        <dsp:cNvPr id="0" name=""/>
        <dsp:cNvSpPr/>
      </dsp:nvSpPr>
      <dsp:spPr>
        <a:xfrm>
          <a:off x="7031289" y="2636294"/>
          <a:ext cx="303834" cy="35542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80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7031289" y="2707380"/>
        <a:ext cx="212684" cy="213256"/>
      </dsp:txXfrm>
    </dsp:sp>
    <dsp:sp modelId="{C083B324-AA69-4D31-A468-8FFB3B2E7DCD}">
      <dsp:nvSpPr>
        <dsp:cNvPr id="0" name=""/>
        <dsp:cNvSpPr/>
      </dsp:nvSpPr>
      <dsp:spPr>
        <a:xfrm>
          <a:off x="7461243" y="1025566"/>
          <a:ext cx="1907562" cy="3576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Повысить психолого-педагогическую компетенцию родителей по вопросам поликультурного воспитания и развития детей</a:t>
          </a:r>
          <a:r>
            <a:rPr lang="ru-RU" sz="1700" kern="1200" dirty="0"/>
            <a:t>.</a:t>
          </a:r>
        </a:p>
      </dsp:txBody>
      <dsp:txXfrm>
        <a:off x="7517114" y="1081437"/>
        <a:ext cx="1795820" cy="3465141"/>
      </dsp:txXfrm>
    </dsp:sp>
    <dsp:sp modelId="{73F2ACFE-05E4-4B7D-A038-90264A286BC1}">
      <dsp:nvSpPr>
        <dsp:cNvPr id="0" name=""/>
        <dsp:cNvSpPr/>
      </dsp:nvSpPr>
      <dsp:spPr>
        <a:xfrm>
          <a:off x="9511428" y="2636294"/>
          <a:ext cx="302360" cy="35542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80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9511428" y="2707380"/>
        <a:ext cx="211652" cy="213256"/>
      </dsp:txXfrm>
    </dsp:sp>
    <dsp:sp modelId="{06E542DF-C7AD-429B-8704-BCB243F306EB}">
      <dsp:nvSpPr>
        <dsp:cNvPr id="0" name=""/>
        <dsp:cNvSpPr/>
      </dsp:nvSpPr>
      <dsp:spPr>
        <a:xfrm>
          <a:off x="9939297" y="1025566"/>
          <a:ext cx="1907562" cy="3576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Распространить опыт работы по организации поликультурного воспитания у детей дошкольного возраста в  образовательных организациях дошкольного образования  Краснодарского края.</a:t>
          </a:r>
        </a:p>
      </dsp:txBody>
      <dsp:txXfrm>
        <a:off x="9995168" y="1081437"/>
        <a:ext cx="1795820" cy="3465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DAE5E-A148-4681-88E6-6D5597C37EB7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56EDB-9F7C-4780-9779-44B20FD8E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8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7D122-ABCF-4B35-9A56-5FA6D43BD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2BB215-9FD5-4775-92CE-4666DF8B2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AB12D2-237F-43D7-82F9-9C310000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E79CA1-BCAB-4EAD-8200-42513716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8086A0-369F-4109-B549-6CEB1896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4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5CA5F-29D8-4D60-AD16-A0A266FC9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106ABF-AB8B-4D3E-ADD9-1D59E92C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EAE843-698C-48F7-A7F0-6E31E569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FBE5F2-4DA6-49B0-83F5-3E25F0A8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89C47-A20B-4E9E-8C80-DD196C2C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08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03F2FF-219F-4A24-8060-17A7F2881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405F19-01FC-497F-8299-B9A517F02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31E83C-16F6-43A8-83E4-E1F1AE9D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2ED0E-2DE3-4C29-95C4-7C0B572C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9EF3A3-3C8C-4A14-8315-CE8F75E7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076D-BD4C-4516-8031-F1D5B553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CA76FF-96A7-4E12-928D-518CBCF6E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2297A9-4A69-49D6-9A8E-8A4E9942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31326A-3909-4EDE-A947-34EB7E40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C60DF1-E40D-4F9D-BF9D-214B1960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22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9AEE3-848F-4383-B3C3-82C15CF0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83BC1C-0956-4236-B5FB-BEBC9B91A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738836-CDB7-47B2-99D8-27C82821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2A5219-C686-4AE9-A05F-C5A40FDA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4EABC9-3406-46D6-91C7-4672F9F0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7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7BF3D-196C-4E46-A046-39031E4C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65D871-6BAE-4F99-BBEF-59067D936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569EB2-36A8-47FB-9D2D-D6098946B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A1B2AC-F6E2-4BD9-ACE5-469DAE03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496139-0CF6-4AF3-9D28-5F03D3D5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F8CA94-CD09-4B0F-B18F-B56AF287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9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2C0DD-E239-4808-A481-B7493F7B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F36CCD-EA0B-4C66-90A2-28BD51099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F4B3D2-4295-4513-AAF5-4803714F9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F1097D-DE95-4489-82C7-AC022AF04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141D50-345F-429E-9174-F04E4BF2D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4C1248-44E7-41AF-BBB5-8A7AAE7F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BE81B2-2619-40C9-9635-EE9EBC96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708CEE-1833-4EDC-BB5D-6A71EC62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9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A38B1-A85D-4513-AD51-72039AAD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0E23CC-4A8A-41F0-8366-CCDF3207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707102-1FC5-445E-8F03-8BFE6C77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60E124-885A-4AF1-B5EC-3B3D5E87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78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71DD9E-5121-41A6-BC3C-96C233B5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41C514-7FE7-4BF5-B782-896CB80D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DA15D0-EC4B-4501-88D5-18F21F4B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8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FB84E-B5DC-4010-9346-346F749A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AC84F5-6B08-4D37-B8F4-EB2E7144F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2AE412-636B-4448-8C96-33F32D555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96530C-A034-4DE1-9C67-BE0B6A98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E1BD5A-4556-4AB0-A8FA-A3CFC910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14C846-2AC6-440C-A7C5-468C593E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06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E0505-A47A-41C9-A427-2C57ABF2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E8CAC3-38D1-47C3-AF8F-1BAB3A67C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F2423F-5FC1-473C-80BE-0CE9320BB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113460-6276-49ED-94EA-4F1D73C3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45F94-FA93-4382-A576-4C25A3EE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B6562C-E3C2-4317-822A-E864F4FC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3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02092-4925-42AE-9589-375E36EC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2D49A-1C55-42F0-83D1-CE671679F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F9AE0C-DE46-4A59-847B-A181B0112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F742A-DF75-47D9-8E63-BD2D60EAC40F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A42CA1-4371-4B34-A50A-F86F54BC9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CED384-2781-456C-B9F8-51CD6B424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3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detskiisadsolnyshko206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ds206.centerstart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ds206.centerstart.ru/node/453" TargetMode="External"/><Relationship Id="rId4" Type="http://schemas.openxmlformats.org/officeDocument/2006/relationships/hyperlink" Target="https://vk.com/publicdetsad20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3.png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ds206.centerstart.ru/sites/ds206.centerstart.ru/files/archive/document/&#1069;&#1083;&#1077;&#1082;&#1090;&#1088;&#1086;&#1085;&#1085;&#1099;&#1081;%20&#1089;&#1073;&#1086;&#1088;&#1085;&#1080;&#1082;%20&#1057;&#1054;&#1042;&#1056;&#1045;&#1052;&#1045;&#1053;&#1053;&#1054;&#1045;%20&#1042;&#1054;&#1057;&#1055;&#1048;&#1058;&#1040;&#1053;&#1048;&#1045;%20-%20&#1054;&#1058;%20&#1058;&#1045;&#1054;&#1056;&#1048;&#1048;%20&#1050;%20&#1055;&#1056;&#1040;&#1050;&#1058;&#1048;&#1050;&#1045;_compressed_0.pdf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Савченко ЛА\colorful-watercolor-rainbow-texture-free-vector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-13855"/>
            <a:ext cx="12192000" cy="6858000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BB5EE4-40AA-4F26-BB26-920E1A060C2C}"/>
              </a:ext>
            </a:extLst>
          </p:cNvPr>
          <p:cNvSpPr/>
          <p:nvPr/>
        </p:nvSpPr>
        <p:spPr>
          <a:xfrm>
            <a:off x="3001323" y="4724844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algn="r" defTabSz="914180">
              <a:defRPr/>
            </a:pPr>
            <a:endParaRPr lang="ru-RU" sz="2000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134121-011F-4965-9FED-E1F51DFCCDC7}"/>
              </a:ext>
            </a:extLst>
          </p:cNvPr>
          <p:cNvSpPr txBox="1"/>
          <p:nvPr/>
        </p:nvSpPr>
        <p:spPr>
          <a:xfrm>
            <a:off x="1416422" y="1436865"/>
            <a:ext cx="935915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9E0A0A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Aharoni" pitchFamily="2" charset="-79"/>
              </a:rPr>
              <a:t>О Т Ч Е Т</a:t>
            </a:r>
            <a:r>
              <a:rPr lang="ru-RU" sz="3200" b="1" dirty="0">
                <a:solidFill>
                  <a:srgbClr val="9E0A0A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Aharoni" pitchFamily="2" charset="-79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9E0A0A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Aharoni" pitchFamily="2" charset="-79"/>
              </a:rPr>
              <a:t>О РЕАЛИЗАЦИИ ПРОГРАММЫ</a:t>
            </a:r>
          </a:p>
          <a:p>
            <a:pPr algn="ctr"/>
            <a:r>
              <a:rPr lang="ru-RU" sz="2800" b="1" dirty="0">
                <a:solidFill>
                  <a:srgbClr val="9E0A0A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Aharoni" pitchFamily="2" charset="-79"/>
              </a:rPr>
              <a:t>КРАЕВОЙ ИННОВАЦИОННОЙ ПЛОЩАДКИ</a:t>
            </a:r>
          </a:p>
          <a:p>
            <a:pPr algn="ctr"/>
            <a:endParaRPr lang="ru-RU" sz="1400" b="1" dirty="0">
              <a:solidFill>
                <a:srgbClr val="9E0A0A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cs typeface="Aharoni" pitchFamily="2" charset="-79"/>
            </a:endParaRPr>
          </a:p>
          <a:p>
            <a:pPr algn="ctr"/>
            <a:r>
              <a:rPr lang="ru-RU" sz="2800" b="1" dirty="0">
                <a:solidFill>
                  <a:srgbClr val="9E0A0A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Aharoni" pitchFamily="2" charset="-79"/>
              </a:rPr>
              <a:t>«СОЗДАНИЕ ПОЛИКУЛЬТУРНОЙ ОБРАЗОВАТЕЛЬНОЙ СРЕДЫ В ДЕТСКОМ САДУ КАК СРЕДСТВО СОХРАНЕНИЯ КУЛЬТУРНО-ИСТОРИЧЕСКОГО НАСЛЕДИЯ РЕГИОНА»</a:t>
            </a:r>
          </a:p>
          <a:p>
            <a:pPr algn="ctr"/>
            <a:endParaRPr lang="ru-RU" sz="1400" b="1" dirty="0">
              <a:solidFill>
                <a:srgbClr val="9E0A0A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cs typeface="Aharoni" pitchFamily="2" charset="-79"/>
            </a:endParaRPr>
          </a:p>
          <a:p>
            <a:pPr algn="ctr"/>
            <a:r>
              <a:rPr lang="ru-RU" sz="2000" b="1" dirty="0">
                <a:solidFill>
                  <a:srgbClr val="9E0A0A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Aharoni" pitchFamily="2" charset="-79"/>
              </a:rPr>
              <a:t>СРОК РЕАЛИЗАЦИИ 3 ЭТАПА</a:t>
            </a:r>
          </a:p>
          <a:p>
            <a:pPr algn="ctr"/>
            <a:r>
              <a:rPr lang="ru-RU" sz="2000" b="1" dirty="0">
                <a:solidFill>
                  <a:srgbClr val="9E0A0A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Aharoni" pitchFamily="2" charset="-79"/>
              </a:rPr>
              <a:t>МАРТ-ИЮНЬ 2021 год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20BBC1BE-C022-46FC-B60B-8C877F8598CA}"/>
              </a:ext>
            </a:extLst>
          </p:cNvPr>
          <p:cNvSpPr txBox="1">
            <a:spLocks/>
          </p:cNvSpPr>
          <p:nvPr/>
        </p:nvSpPr>
        <p:spPr>
          <a:xfrm>
            <a:off x="2346511" y="282339"/>
            <a:ext cx="7498977" cy="5575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kern="0" dirty="0">
                <a:solidFill>
                  <a:srgbClr val="1E0642"/>
                </a:solidFill>
                <a:latin typeface="Constantia" pitchFamily="18" charset="0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город Краснодар </a:t>
            </a:r>
          </a:p>
          <a:p>
            <a:r>
              <a:rPr lang="ru-RU" sz="2000" b="1" kern="0" dirty="0">
                <a:solidFill>
                  <a:srgbClr val="1E0642"/>
                </a:solidFill>
                <a:latin typeface="Constantia" pitchFamily="18" charset="0"/>
                <a:cs typeface="Times New Roman" pitchFamily="18" charset="0"/>
              </a:rPr>
              <a:t>«Детский сад комбинированного вида № 206»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863847" y="5433959"/>
            <a:ext cx="4635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kern="0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Заведующий Е. А. Плотникова, </a:t>
            </a:r>
          </a:p>
          <a:p>
            <a:pPr lvl="0"/>
            <a:r>
              <a:rPr lang="ru-RU" sz="1600" b="1" kern="0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заведующий МБДОУ МО г. Краснодар «Детский сад № 206»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51776" y="6257774"/>
            <a:ext cx="44381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kern="0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Краснодар, 2021</a:t>
            </a:r>
          </a:p>
        </p:txBody>
      </p:sp>
      <p:pic>
        <p:nvPicPr>
          <p:cNvPr id="10" name="Picture 4" descr="D:\Савченко ЛА\image060-131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72" y="102069"/>
            <a:ext cx="1493054" cy="13328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4662" r="5254" b="4004"/>
          <a:stretch>
            <a:fillRect/>
          </a:stretch>
        </p:blipFill>
        <p:spPr bwMode="auto">
          <a:xfrm>
            <a:off x="10705513" y="207157"/>
            <a:ext cx="1232728" cy="1232728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9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BB5EE4-40AA-4F26-BB26-920E1A060C2C}"/>
              </a:ext>
            </a:extLst>
          </p:cNvPr>
          <p:cNvSpPr/>
          <p:nvPr/>
        </p:nvSpPr>
        <p:spPr>
          <a:xfrm>
            <a:off x="3001323" y="4724844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algn="r" defTabSz="914180">
              <a:defRPr/>
            </a:pPr>
            <a:endParaRPr lang="ru-RU" sz="2000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77518390"/>
              </p:ext>
            </p:extLst>
          </p:nvPr>
        </p:nvGraphicFramePr>
        <p:xfrm>
          <a:off x="281778" y="2743200"/>
          <a:ext cx="11597134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20BBC1BE-C022-46FC-B60B-8C877F8598CA}"/>
              </a:ext>
            </a:extLst>
          </p:cNvPr>
          <p:cNvSpPr txBox="1">
            <a:spLocks/>
          </p:cNvSpPr>
          <p:nvPr/>
        </p:nvSpPr>
        <p:spPr>
          <a:xfrm>
            <a:off x="1425388" y="141663"/>
            <a:ext cx="9170894" cy="5575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u="sng" kern="0" dirty="0">
                <a:solidFill>
                  <a:srgbClr val="9E0A0A"/>
                </a:solidFill>
                <a:cs typeface="Times New Roman" pitchFamily="18" charset="0"/>
              </a:rPr>
              <a:t>ЦЕЛЬ И ЗАДАЧИ ИННОВАЦИОННОЙ ПРОГРАММЫ</a:t>
            </a:r>
            <a:endParaRPr lang="ru-RU" sz="1800" b="1" u="sng" kern="0" dirty="0">
              <a:solidFill>
                <a:srgbClr val="9E0A0A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6410" y="640954"/>
            <a:ext cx="9341983" cy="1323439"/>
          </a:xfrm>
          <a:prstGeom prst="rect">
            <a:avLst/>
          </a:prstGeom>
          <a:solidFill>
            <a:schemeClr val="accent2"/>
          </a:solidFill>
          <a:ln w="28575">
            <a:noFill/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chemeClr val="bg1"/>
                </a:solidFill>
                <a:cs typeface="Times New Roman" pitchFamily="18" charset="0"/>
              </a:rPr>
              <a:t>ЦЕЛЬ: разработка и реализация программы поликультурного воспитания, имеющую в своей структуре разнообразные формы, с обновленным содержанием отвечающим требованием современного общества, направленные на сохранение культурно-исторического наследия региона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841129104"/>
              </p:ext>
            </p:extLst>
          </p:nvPr>
        </p:nvGraphicFramePr>
        <p:xfrm>
          <a:off x="248770" y="1546412"/>
          <a:ext cx="11846860" cy="5296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Стрелка вниз 18"/>
          <p:cNvSpPr/>
          <p:nvPr/>
        </p:nvSpPr>
        <p:spPr>
          <a:xfrm>
            <a:off x="4437530" y="2047319"/>
            <a:ext cx="860612" cy="479050"/>
          </a:xfrm>
          <a:prstGeom prst="downArrow">
            <a:avLst/>
          </a:prstGeom>
          <a:solidFill>
            <a:srgbClr val="CF92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077352" y="2089904"/>
            <a:ext cx="860612" cy="479050"/>
          </a:xfrm>
          <a:prstGeom prst="downArrow">
            <a:avLst/>
          </a:prstGeom>
          <a:solidFill>
            <a:srgbClr val="CF92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1958505" y="2089904"/>
            <a:ext cx="860612" cy="479050"/>
          </a:xfrm>
          <a:prstGeom prst="downArrow">
            <a:avLst/>
          </a:prstGeom>
          <a:solidFill>
            <a:srgbClr val="CF92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9529199" y="2089904"/>
            <a:ext cx="860612" cy="479050"/>
          </a:xfrm>
          <a:prstGeom prst="downArrow">
            <a:avLst/>
          </a:prstGeom>
          <a:solidFill>
            <a:srgbClr val="CF92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D:\Савченко ЛА\image060-131 (1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372" y="102069"/>
            <a:ext cx="1223682" cy="10923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282118" y="6282605"/>
            <a:ext cx="11524130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rgbClr val="C9843F"/>
                </a:solidFill>
                <a:latin typeface="Circe Bold" pitchFamily="34" charset="-52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город Краснодар </a:t>
            </a:r>
            <a:r>
              <a:rPr lang="ru-RU" b="1" kern="0" dirty="0">
                <a:solidFill>
                  <a:srgbClr val="C9843F"/>
                </a:solidFill>
                <a:latin typeface="Circe Bold" pitchFamily="34" charset="-52"/>
                <a:cs typeface="Times New Roman" pitchFamily="18" charset="0"/>
              </a:rPr>
              <a:t>«Детский сад комбинированного вида № 206»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4662" r="5254" b="4004"/>
          <a:stretch>
            <a:fillRect/>
          </a:stretch>
        </p:blipFill>
        <p:spPr bwMode="auto">
          <a:xfrm>
            <a:off x="11071273" y="164953"/>
            <a:ext cx="895104" cy="895104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0" y="6258100"/>
            <a:ext cx="12192000" cy="36000"/>
          </a:xfrm>
          <a:prstGeom prst="rect">
            <a:avLst/>
          </a:prstGeom>
          <a:solidFill>
            <a:srgbClr val="CF9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0" y="6258100"/>
            <a:ext cx="12192000" cy="36000"/>
          </a:xfrm>
          <a:prstGeom prst="rect">
            <a:avLst/>
          </a:prstGeom>
          <a:solidFill>
            <a:srgbClr val="CF9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BB5EE4-40AA-4F26-BB26-920E1A060C2C}"/>
              </a:ext>
            </a:extLst>
          </p:cNvPr>
          <p:cNvSpPr/>
          <p:nvPr/>
        </p:nvSpPr>
        <p:spPr>
          <a:xfrm>
            <a:off x="3001323" y="4724844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algn="r" defTabSz="914180">
              <a:defRPr/>
            </a:pPr>
            <a:endParaRPr lang="ru-RU" sz="2000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389234301"/>
              </p:ext>
            </p:extLst>
          </p:nvPr>
        </p:nvGraphicFramePr>
        <p:xfrm>
          <a:off x="281778" y="2743200"/>
          <a:ext cx="11597134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20BBC1BE-C022-46FC-B60B-8C877F8598CA}"/>
              </a:ext>
            </a:extLst>
          </p:cNvPr>
          <p:cNvSpPr txBox="1">
            <a:spLocks/>
          </p:cNvSpPr>
          <p:nvPr/>
        </p:nvSpPr>
        <p:spPr>
          <a:xfrm>
            <a:off x="1425388" y="6023"/>
            <a:ext cx="9170894" cy="5575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u="sng" kern="0" dirty="0">
                <a:solidFill>
                  <a:srgbClr val="002060"/>
                </a:solidFill>
                <a:cs typeface="Times New Roman" pitchFamily="18" charset="0"/>
              </a:rPr>
              <a:t>ИННОВАЦИОННОСТЬ ПРОГРАММЫ</a:t>
            </a:r>
            <a:endParaRPr lang="ru-RU" sz="1800" b="1" u="sng" kern="0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497849" y="865159"/>
            <a:ext cx="6941985" cy="5375201"/>
            <a:chOff x="3836540" y="1497744"/>
            <a:chExt cx="4922329" cy="4776908"/>
          </a:xfrm>
        </p:grpSpPr>
        <p:sp>
          <p:nvSpPr>
            <p:cNvPr id="25" name="Овал 24"/>
            <p:cNvSpPr/>
            <p:nvPr/>
          </p:nvSpPr>
          <p:spPr>
            <a:xfrm>
              <a:off x="3836540" y="3490401"/>
              <a:ext cx="1664077" cy="1664281"/>
            </a:xfrm>
            <a:prstGeom prst="ellipse">
              <a:avLst/>
            </a:prstGeom>
            <a:solidFill>
              <a:srgbClr val="31B6FD">
                <a:alpha val="5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26" name="Овал 25"/>
            <p:cNvSpPr/>
            <p:nvPr/>
          </p:nvSpPr>
          <p:spPr>
            <a:xfrm>
              <a:off x="3998893" y="2163786"/>
              <a:ext cx="1664077" cy="1664281"/>
            </a:xfrm>
            <a:prstGeom prst="ellipse">
              <a:avLst/>
            </a:prstGeom>
            <a:solidFill>
              <a:srgbClr val="31B6FD">
                <a:alpha val="5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24" name="Овал 23"/>
            <p:cNvSpPr/>
            <p:nvPr/>
          </p:nvSpPr>
          <p:spPr>
            <a:xfrm>
              <a:off x="4810619" y="4610371"/>
              <a:ext cx="1664077" cy="1664281"/>
            </a:xfrm>
            <a:prstGeom prst="ellipse">
              <a:avLst/>
            </a:prstGeom>
            <a:solidFill>
              <a:srgbClr val="31B6FD">
                <a:alpha val="5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23" name="Овал 22"/>
            <p:cNvSpPr/>
            <p:nvPr/>
          </p:nvSpPr>
          <p:spPr>
            <a:xfrm>
              <a:off x="6271728" y="4510598"/>
              <a:ext cx="1664077" cy="1664281"/>
            </a:xfrm>
            <a:prstGeom prst="ellipse">
              <a:avLst/>
            </a:prstGeom>
            <a:solidFill>
              <a:srgbClr val="31B6FD">
                <a:alpha val="5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22" name="Овал 21"/>
            <p:cNvSpPr/>
            <p:nvPr/>
          </p:nvSpPr>
          <p:spPr>
            <a:xfrm>
              <a:off x="7094792" y="3344960"/>
              <a:ext cx="1664077" cy="1664281"/>
            </a:xfrm>
            <a:prstGeom prst="ellipse">
              <a:avLst/>
            </a:prstGeom>
            <a:solidFill>
              <a:srgbClr val="31B6FD">
                <a:alpha val="5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21" name="Овал 20"/>
            <p:cNvSpPr/>
            <p:nvPr/>
          </p:nvSpPr>
          <p:spPr>
            <a:xfrm>
              <a:off x="6515255" y="1979484"/>
              <a:ext cx="1664077" cy="1664281"/>
            </a:xfrm>
            <a:prstGeom prst="ellipse">
              <a:avLst/>
            </a:prstGeom>
            <a:solidFill>
              <a:srgbClr val="31B6FD">
                <a:alpha val="5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16" name="Овал 15"/>
            <p:cNvSpPr/>
            <p:nvPr/>
          </p:nvSpPr>
          <p:spPr>
            <a:xfrm>
              <a:off x="5238703" y="1497744"/>
              <a:ext cx="1664077" cy="1664281"/>
            </a:xfrm>
            <a:prstGeom prst="ellipse">
              <a:avLst/>
            </a:prstGeom>
            <a:solidFill>
              <a:srgbClr val="31B6FD">
                <a:alpha val="5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pic>
          <p:nvPicPr>
            <p:cNvPr id="13" name="Picture 2" descr="C:\Users\Tetris\Desktop\Содружество 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615" y="2642176"/>
              <a:ext cx="2667725" cy="26726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2497850" y="407009"/>
            <a:ext cx="73857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/>
              <a:t>ИНТЕРАКТИВНАЯ ПЛОЩАДКА ПО ФОРМИРОВАНИЮ ЗДОРОВОГО ОБРАЗА ЖИЗНИ И НАВЫКОВ </a:t>
            </a:r>
          </a:p>
          <a:p>
            <a:r>
              <a:rPr lang="ru-RU" sz="1300" b="1" dirty="0"/>
              <a:t>                                                            ДВИГАТЕЛЬНОЙ АКТИВНОСТИ</a:t>
            </a:r>
            <a:endParaRPr lang="ru-RU" sz="1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69301" y="1189771"/>
            <a:ext cx="20676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/>
              <a:t>ЗДОРОВЫЙ Я – ЗДОРОВАЯ СТРАНА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11715" y="1461236"/>
            <a:ext cx="2853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ИНТЕРАКТИВНАЯ ПЛОЩАДКА</a:t>
            </a:r>
          </a:p>
          <a:p>
            <a:r>
              <a:rPr lang="ru-RU" sz="1400" b="1" dirty="0"/>
              <a:t> ПО ФОРМИРОВАНИЮ РЕЧЕВЫХ НАВЫКОВ, ПЕРВОНАЧАЛЬНЫХ SOFT-КОМПЕТЕНЦИЙ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43823" y="2226972"/>
            <a:ext cx="166789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00" b="1" dirty="0"/>
              <a:t>КРУГ ОБЩЕНИЯ</a:t>
            </a:r>
            <a:endParaRPr lang="ru-RU" sz="17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439835" y="3070371"/>
            <a:ext cx="33170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ИНТЕРАКТИВНАЯ ПЛОЩАДКА </a:t>
            </a:r>
          </a:p>
          <a:p>
            <a:r>
              <a:rPr lang="ru-RU" sz="1400" b="1" dirty="0"/>
              <a:t>ПО ВОСПИТАНИЮ СЕМЕЙНЫХ ЦЕННОСТЕЙ, ГРАЖДАНСКОЙ ИДЕНТИЧНОСТИ, НРАВСТВЕННЫХ КАЧЕСТВ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31333" y="3363349"/>
            <a:ext cx="168283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00" b="1" dirty="0"/>
              <a:t>АЛЛЕЯ </a:t>
            </a:r>
          </a:p>
          <a:p>
            <a:pPr algn="ctr"/>
            <a:r>
              <a:rPr lang="ru-RU" sz="1700" b="1" dirty="0"/>
              <a:t>РОДОСЛОВНОЙ</a:t>
            </a:r>
            <a:endParaRPr lang="ru-RU" sz="17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472749" y="4950749"/>
            <a:ext cx="33466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ИНТЕРАКТИВНАЯ ПЛОЩАДКА </a:t>
            </a:r>
          </a:p>
          <a:p>
            <a:r>
              <a:rPr lang="ru-RU" sz="1400" b="1" dirty="0"/>
              <a:t>ПО РАЗВИТИЮ ТВОРЧЕСКИХ СПОСОБНОСТЕЙ И</a:t>
            </a:r>
          </a:p>
          <a:p>
            <a:r>
              <a:rPr lang="ru-RU" sz="1400" b="1" dirty="0"/>
              <a:t>ХУДОЖЕСТВЕННОГО ВКУСА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84321" y="4968896"/>
            <a:ext cx="1911934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00" b="1" dirty="0"/>
              <a:t>МАСТЕРСКАЯ </a:t>
            </a:r>
          </a:p>
          <a:p>
            <a:pPr algn="ctr"/>
            <a:r>
              <a:rPr lang="ru-RU" sz="1700" b="1" dirty="0"/>
              <a:t>УМЕЛЬЦЕВ И</a:t>
            </a:r>
          </a:p>
          <a:p>
            <a:pPr algn="ctr"/>
            <a:r>
              <a:rPr lang="ru-RU" sz="1700" b="1" dirty="0"/>
              <a:t> РЕМЕСЛЕННИКОВ</a:t>
            </a:r>
            <a:endParaRPr lang="ru-RU" sz="17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79557" y="4983150"/>
            <a:ext cx="3173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ИНТЕРАКТИВНАЯ ПЛОЩАДКА</a:t>
            </a:r>
          </a:p>
          <a:p>
            <a:r>
              <a:rPr lang="ru-RU" sz="1400" b="1" dirty="0"/>
              <a:t>ПО РАЗВИТИЮ ТВОРЧЕСКИХ СПОСОБНОСТЕЙ И ХУДОЖЕСТВЕННОГО ВКУСА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990591" y="5060284"/>
            <a:ext cx="174278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00" b="1" dirty="0"/>
              <a:t>МУЗЫКАЛЬНЫЙ</a:t>
            </a:r>
          </a:p>
          <a:p>
            <a:pPr algn="ctr"/>
            <a:r>
              <a:rPr lang="ru-RU" sz="1700" b="1" dirty="0"/>
              <a:t> ОСТРОВОК</a:t>
            </a:r>
            <a:endParaRPr lang="ru-RU" sz="17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92740" y="3100680"/>
            <a:ext cx="26311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ИНТЕРАКТИВНАЯ ПЛОЩАДКА</a:t>
            </a:r>
          </a:p>
          <a:p>
            <a:r>
              <a:rPr lang="ru-RU" sz="1400" b="1" dirty="0"/>
              <a:t>ПО РАЗВИТИЮ СЕМЕЙНЫХ</a:t>
            </a:r>
          </a:p>
          <a:p>
            <a:r>
              <a:rPr lang="ru-RU" sz="1400" b="1" dirty="0"/>
              <a:t>ТРАДИЦИЙ И КУЛЬТУРЫ </a:t>
            </a:r>
          </a:p>
          <a:p>
            <a:r>
              <a:rPr lang="ru-RU" sz="1400" b="1" dirty="0"/>
              <a:t>ЗДОРОВОГО ПИТАНИЯ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497850" y="3657388"/>
            <a:ext cx="1842171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00" b="1" dirty="0"/>
              <a:t>ДОМИК </a:t>
            </a:r>
          </a:p>
          <a:p>
            <a:pPr algn="ctr"/>
            <a:r>
              <a:rPr lang="ru-RU" sz="1700" b="1" dirty="0"/>
              <a:t>НАЦИОНАЛЬНОЙ</a:t>
            </a:r>
          </a:p>
          <a:p>
            <a:pPr algn="ctr"/>
            <a:r>
              <a:rPr lang="ru-RU" sz="1700" b="1" dirty="0"/>
              <a:t> КУХНИ</a:t>
            </a:r>
          </a:p>
        </p:txBody>
      </p:sp>
      <p:sp>
        <p:nvSpPr>
          <p:cNvPr id="11264" name="Прямоугольник 11263"/>
          <p:cNvSpPr/>
          <p:nvPr/>
        </p:nvSpPr>
        <p:spPr>
          <a:xfrm>
            <a:off x="264239" y="1438675"/>
            <a:ext cx="2532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ИНТЕРАКТИВНАЯ ПЛОЩАДКА</a:t>
            </a:r>
          </a:p>
          <a:p>
            <a:r>
              <a:rPr lang="ru-RU" sz="1400" b="1" dirty="0"/>
              <a:t>ПО ФОРМИРОВАНИЮ</a:t>
            </a:r>
          </a:p>
          <a:p>
            <a:r>
              <a:rPr lang="ru-RU" sz="1400" b="1" dirty="0"/>
              <a:t>ЭКОЛОГИЧЕСКОЙ КУЛЬТУРЫ</a:t>
            </a:r>
          </a:p>
        </p:txBody>
      </p:sp>
      <p:sp>
        <p:nvSpPr>
          <p:cNvPr id="11265" name="Прямоугольник 11264"/>
          <p:cNvSpPr/>
          <p:nvPr/>
        </p:nvSpPr>
        <p:spPr>
          <a:xfrm>
            <a:off x="2823881" y="2170072"/>
            <a:ext cx="19867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00" b="1" dirty="0"/>
              <a:t>КУБАНЬ – </a:t>
            </a:r>
          </a:p>
          <a:p>
            <a:pPr algn="ctr"/>
            <a:r>
              <a:rPr lang="ru-RU" sz="1700" b="1" dirty="0"/>
              <a:t>НАШ ОБЩИЙ ДОМ</a:t>
            </a:r>
          </a:p>
        </p:txBody>
      </p:sp>
      <p:pic>
        <p:nvPicPr>
          <p:cNvPr id="32" name="Picture 4" descr="D:\Савченко ЛА\image060-131 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372" y="102069"/>
            <a:ext cx="1223682" cy="10923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4662" r="5254" b="4004"/>
          <a:stretch>
            <a:fillRect/>
          </a:stretch>
        </p:blipFill>
        <p:spPr bwMode="auto">
          <a:xfrm>
            <a:off x="11071273" y="164953"/>
            <a:ext cx="895104" cy="895104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33935" y="6270157"/>
            <a:ext cx="11524130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rgbClr val="C9843F"/>
                </a:solidFill>
                <a:latin typeface="Circe Bold" pitchFamily="34" charset="-52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город Краснодар </a:t>
            </a:r>
            <a:r>
              <a:rPr lang="ru-RU" b="1" kern="0" dirty="0">
                <a:solidFill>
                  <a:srgbClr val="C9843F"/>
                </a:solidFill>
                <a:latin typeface="Circe Bold" pitchFamily="34" charset="-52"/>
                <a:cs typeface="Times New Roman" pitchFamily="18" charset="0"/>
              </a:rPr>
              <a:t>«Детский сад комбинированного вида № 206»</a:t>
            </a:r>
          </a:p>
        </p:txBody>
      </p:sp>
    </p:spTree>
    <p:extLst>
      <p:ext uri="{BB962C8B-B14F-4D97-AF65-F5344CB8AC3E}">
        <p14:creationId xmlns:p14="http://schemas.microsoft.com/office/powerpoint/2010/main" val="188688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0" y="6244245"/>
            <a:ext cx="12192000" cy="36000"/>
          </a:xfrm>
          <a:prstGeom prst="rect">
            <a:avLst/>
          </a:prstGeom>
          <a:solidFill>
            <a:srgbClr val="CF9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BB5EE4-40AA-4F26-BB26-920E1A060C2C}"/>
              </a:ext>
            </a:extLst>
          </p:cNvPr>
          <p:cNvSpPr/>
          <p:nvPr/>
        </p:nvSpPr>
        <p:spPr>
          <a:xfrm>
            <a:off x="3001323" y="4626368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algn="r" defTabSz="914180">
              <a:defRPr/>
            </a:pPr>
            <a:endParaRPr lang="ru-RU" sz="2000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20BBC1BE-C022-46FC-B60B-8C877F8598CA}"/>
              </a:ext>
            </a:extLst>
          </p:cNvPr>
          <p:cNvSpPr txBox="1">
            <a:spLocks/>
          </p:cNvSpPr>
          <p:nvPr/>
        </p:nvSpPr>
        <p:spPr>
          <a:xfrm>
            <a:off x="1344706" y="36961"/>
            <a:ext cx="9170894" cy="5575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u="sng" kern="0" dirty="0">
                <a:solidFill>
                  <a:srgbClr val="9E0A0A"/>
                </a:solidFill>
                <a:cs typeface="Times New Roman" pitchFamily="18" charset="0"/>
              </a:rPr>
              <a:t>ЦЕЛЕВАЯ ГРУППА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kern="0" dirty="0">
                <a:solidFill>
                  <a:srgbClr val="9E0A0A"/>
                </a:solidFill>
                <a:cs typeface="Times New Roman" pitchFamily="18" charset="0"/>
              </a:rPr>
              <a:t>И ФОРМЫ ВЗАИМОДЕЙСТВИЯ</a:t>
            </a:r>
            <a:endParaRPr lang="ru-RU" sz="1800" b="1" kern="0" dirty="0">
              <a:solidFill>
                <a:srgbClr val="9E0A0A"/>
              </a:solidFill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43953" y="1103821"/>
            <a:ext cx="2003611" cy="95672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Дети </a:t>
            </a:r>
          </a:p>
          <a:p>
            <a:pPr algn="ctr"/>
            <a:r>
              <a:rPr lang="ru-RU" b="1" dirty="0"/>
              <a:t>дошкольного возраста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666132" y="1103821"/>
            <a:ext cx="1730188" cy="95672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Родители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929720" y="1113812"/>
            <a:ext cx="1730188" cy="95672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Социальные партнеры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215719" y="1103820"/>
            <a:ext cx="1851209" cy="95672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Представители общественных организаций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29719" y="3668452"/>
            <a:ext cx="5178403" cy="2416046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prstDash val="dash"/>
          </a:ln>
        </p:spPr>
        <p:txBody>
          <a:bodyPr wrap="square" numCol="1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Официальный сайт ДОО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https://ds206.centerstart.ru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Социальная сеть «Instagram»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https://www.instagram.com/detskiisadsolnyshko206/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Социальная сеть «Вконтакте»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hlinkClick r:id="rId4"/>
              </a:rPr>
              <a:t>https://vk.com/publicdetsad206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Блоги педагогов ДОО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^</a:t>
            </a:r>
          </a:p>
          <a:p>
            <a:pPr algn="ctr"/>
            <a:endParaRPr lang="ru-RU" sz="7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hlinkClick r:id="rId5"/>
              </a:rPr>
              <a:t>https://ds206.centerstart.ru/node/453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1157" y="2321994"/>
            <a:ext cx="2803714" cy="100338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Очная контактная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778627" y="2335441"/>
            <a:ext cx="3097022" cy="98993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Очная бесконтактная, </a:t>
            </a:r>
          </a:p>
          <a:p>
            <a:pPr algn="ctr"/>
            <a:r>
              <a:rPr lang="ru-RU" b="1" dirty="0"/>
              <a:t>интерактивная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48771" y="3655198"/>
            <a:ext cx="3086100" cy="2554545"/>
          </a:xfrm>
          <a:prstGeom prst="rect">
            <a:avLst/>
          </a:prstGeom>
          <a:solidFill>
            <a:srgbClr val="FFFFFF">
              <a:alpha val="47843"/>
            </a:srgbClr>
          </a:solidFill>
          <a:ln w="28575">
            <a:solidFill>
              <a:schemeClr val="accent2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E0642"/>
                </a:solidFill>
              </a:rPr>
              <a:t>ФОРМЫ ВЗАИМОДЕЙСТВИЯ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еминары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круглые столы,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родительские собрания, семейные гостиные,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консультации педагогических работников по направлениям развития ребенка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221071" y="2353372"/>
            <a:ext cx="4785473" cy="101045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Информационное сопровождение деятельности ДОУ, продвижение услуг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601010" y="3627332"/>
            <a:ext cx="3084980" cy="2446824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E0642"/>
                </a:solidFill>
              </a:rPr>
              <a:t>ФОРМЫ ВЗАИМОДЕЙСТВИЯ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онлайн семинары, 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круглые столы, 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родительские собрания, семейные гостиные,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консультации педагогических работников по направлениям развития ребенка в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«Skype»,, «ZOOM»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WhatsApp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5" name="Соединительная линия уступом 54"/>
          <p:cNvCxnSpPr/>
          <p:nvPr/>
        </p:nvCxnSpPr>
        <p:spPr>
          <a:xfrm rot="10800000" flipV="1">
            <a:off x="537881" y="1608850"/>
            <a:ext cx="1506073" cy="1177177"/>
          </a:xfrm>
          <a:prstGeom prst="bentConnector3">
            <a:avLst>
              <a:gd name="adj1" fmla="val 119643"/>
            </a:avLst>
          </a:prstGeom>
          <a:ln w="38100">
            <a:solidFill>
              <a:schemeClr val="tx2"/>
            </a:solidFill>
            <a:headEnd type="arrow"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2" name="Прямая со стрелкой 11271"/>
          <p:cNvCxnSpPr/>
          <p:nvPr/>
        </p:nvCxnSpPr>
        <p:spPr>
          <a:xfrm>
            <a:off x="4047564" y="1582183"/>
            <a:ext cx="618568" cy="0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6396320" y="1626556"/>
            <a:ext cx="618568" cy="0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8597151" y="1596433"/>
            <a:ext cx="618568" cy="0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3220012" y="2858601"/>
            <a:ext cx="618568" cy="0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6732502" y="2852148"/>
            <a:ext cx="618568" cy="0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Соединительная линия уступом 125"/>
          <p:cNvCxnSpPr/>
          <p:nvPr/>
        </p:nvCxnSpPr>
        <p:spPr>
          <a:xfrm rot="16200000" flipH="1">
            <a:off x="10743750" y="1784784"/>
            <a:ext cx="1154726" cy="750417"/>
          </a:xfrm>
          <a:prstGeom prst="bentConnector4">
            <a:avLst>
              <a:gd name="adj1" fmla="val -244"/>
              <a:gd name="adj2" fmla="val 154754"/>
            </a:avLst>
          </a:prstGeom>
          <a:ln w="38100">
            <a:solidFill>
              <a:schemeClr val="tx2"/>
            </a:solidFill>
            <a:headEnd type="arrow"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1791821" y="3325379"/>
            <a:ext cx="0" cy="30195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5143500" y="3353245"/>
            <a:ext cx="0" cy="30195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>
            <a:off x="9384927" y="3374022"/>
            <a:ext cx="0" cy="30195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D:\Савченко ЛА\image060-131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372" y="102069"/>
            <a:ext cx="1223682" cy="10923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4662" r="5254" b="4004"/>
          <a:stretch>
            <a:fillRect/>
          </a:stretch>
        </p:blipFill>
        <p:spPr bwMode="auto">
          <a:xfrm>
            <a:off x="11071273" y="164953"/>
            <a:ext cx="895104" cy="895104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19867" y="6284651"/>
            <a:ext cx="11524130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rgbClr val="C9843F"/>
                </a:solidFill>
                <a:latin typeface="Circe Bold" pitchFamily="34" charset="-52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город Краснодар </a:t>
            </a:r>
            <a:r>
              <a:rPr lang="ru-RU" b="1" kern="0" dirty="0">
                <a:solidFill>
                  <a:srgbClr val="C9843F"/>
                </a:solidFill>
                <a:latin typeface="Circe Bold" pitchFamily="34" charset="-52"/>
                <a:cs typeface="Times New Roman" pitchFamily="18" charset="0"/>
              </a:rPr>
              <a:t>«Детский сад комбинированного вида № 206»</a:t>
            </a:r>
          </a:p>
        </p:txBody>
      </p:sp>
    </p:spTree>
    <p:extLst>
      <p:ext uri="{BB962C8B-B14F-4D97-AF65-F5344CB8AC3E}">
        <p14:creationId xmlns:p14="http://schemas.microsoft.com/office/powerpoint/2010/main" val="196843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BB5EE4-40AA-4F26-BB26-920E1A060C2C}"/>
              </a:ext>
            </a:extLst>
          </p:cNvPr>
          <p:cNvSpPr/>
          <p:nvPr/>
        </p:nvSpPr>
        <p:spPr>
          <a:xfrm>
            <a:off x="3001323" y="4724844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algn="r" defTabSz="914180">
              <a:defRPr/>
            </a:pPr>
            <a:endParaRPr lang="ru-RU" sz="2000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20BBC1BE-C022-46FC-B60B-8C877F8598CA}"/>
              </a:ext>
            </a:extLst>
          </p:cNvPr>
          <p:cNvSpPr txBox="1">
            <a:spLocks/>
          </p:cNvSpPr>
          <p:nvPr/>
        </p:nvSpPr>
        <p:spPr>
          <a:xfrm>
            <a:off x="1184705" y="65096"/>
            <a:ext cx="9934151" cy="5575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b="1" u="sng" kern="0" dirty="0">
                <a:solidFill>
                  <a:srgbClr val="9E0A0A"/>
                </a:solidFill>
                <a:cs typeface="Times New Roman" pitchFamily="18" charset="0"/>
              </a:rPr>
              <a:t>МОНИТОРИНГ СФОРМИРОВАННОСТИ КОММУНИКАТИВНЫХ КОМПЕТЕНЦИЙ </a:t>
            </a:r>
            <a:r>
              <a:rPr lang="ru-RU" sz="2300" b="1" kern="0" dirty="0">
                <a:solidFill>
                  <a:srgbClr val="9E0A0A"/>
                </a:solidFill>
                <a:cs typeface="Times New Roman" pitchFamily="18" charset="0"/>
              </a:rPr>
              <a:t>В УСЛОВИЯХ РЕАЛИЗАЦИИ ИННОВАЦИОННОЙ ПРОГРАММЫ</a:t>
            </a: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296551378"/>
              </p:ext>
            </p:extLst>
          </p:nvPr>
        </p:nvGraphicFramePr>
        <p:xfrm>
          <a:off x="605119" y="1081145"/>
          <a:ext cx="5311588" cy="343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706695344"/>
              </p:ext>
            </p:extLst>
          </p:nvPr>
        </p:nvGraphicFramePr>
        <p:xfrm>
          <a:off x="6468034" y="1064360"/>
          <a:ext cx="5446059" cy="3477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468034" y="4792079"/>
            <a:ext cx="5503075" cy="1415772"/>
          </a:xfrm>
          <a:prstGeom prst="rect">
            <a:avLst/>
          </a:prstGeom>
          <a:ln w="28575">
            <a:solidFill>
              <a:srgbClr val="9E0A0A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СФОРМИРОВАНЫ НАВЫКИ: </a:t>
            </a:r>
            <a:endParaRPr lang="ru-RU" sz="1700" dirty="0">
              <a:solidFill>
                <a:srgbClr val="002060"/>
              </a:solidFill>
            </a:endParaRPr>
          </a:p>
          <a:p>
            <a:pPr algn="ctr"/>
            <a:r>
              <a:rPr lang="ru-RU" sz="1700" dirty="0"/>
              <a:t>умение слушать партнера, договариваться, вступать, поддерживать и заверещать диалог, взаимодействовать в команде, </a:t>
            </a:r>
          </a:p>
          <a:p>
            <a:pPr algn="ctr"/>
            <a:r>
              <a:rPr lang="ru-RU" sz="1700" dirty="0"/>
              <a:t>совместно решать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8781" y="4813701"/>
            <a:ext cx="5382054" cy="1415772"/>
          </a:xfrm>
          <a:prstGeom prst="rect">
            <a:avLst/>
          </a:prstGeom>
          <a:noFill/>
          <a:ln w="28575">
            <a:solidFill>
              <a:srgbClr val="9E0A0A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ЦЕЛЬ МОНИТОРИНГА: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sz="1700" dirty="0"/>
              <a:t> определение уровня развития коммуникативных навыков у детей 6-7 лет до и после участия в мероприятиях, проводимых в рамках инновационной деятельности. </a:t>
            </a: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5876365" y="2675965"/>
            <a:ext cx="591669" cy="605117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триховая стрелка вправо 36"/>
          <p:cNvSpPr/>
          <p:nvPr/>
        </p:nvSpPr>
        <p:spPr>
          <a:xfrm rot="16200000">
            <a:off x="3119222" y="4402791"/>
            <a:ext cx="401169" cy="605117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триховая стрелка вправо 37"/>
          <p:cNvSpPr/>
          <p:nvPr/>
        </p:nvSpPr>
        <p:spPr>
          <a:xfrm rot="5400000">
            <a:off x="9134539" y="4402790"/>
            <a:ext cx="401169" cy="605117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D:\Савченко ЛА\image060-131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372" y="102069"/>
            <a:ext cx="1223682" cy="10923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4662" r="5254" b="4004"/>
          <a:stretch>
            <a:fillRect/>
          </a:stretch>
        </p:blipFill>
        <p:spPr bwMode="auto">
          <a:xfrm>
            <a:off x="11071273" y="164953"/>
            <a:ext cx="895104" cy="895104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19867" y="6284651"/>
            <a:ext cx="11524130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rgbClr val="C9843F"/>
                </a:solidFill>
                <a:latin typeface="Circe Bold" pitchFamily="34" charset="-52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город Краснодар </a:t>
            </a:r>
            <a:r>
              <a:rPr lang="ru-RU" b="1" kern="0" dirty="0">
                <a:solidFill>
                  <a:srgbClr val="C9843F"/>
                </a:solidFill>
                <a:latin typeface="Circe Bold" pitchFamily="34" charset="-52"/>
                <a:cs typeface="Times New Roman" pitchFamily="18" charset="0"/>
              </a:rPr>
              <a:t>«Детский сад комбинированного вида № 206»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71955"/>
            <a:ext cx="12192000" cy="36000"/>
          </a:xfrm>
          <a:prstGeom prst="rect">
            <a:avLst/>
          </a:prstGeom>
          <a:solidFill>
            <a:srgbClr val="CF9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8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BB5EE4-40AA-4F26-BB26-920E1A060C2C}"/>
              </a:ext>
            </a:extLst>
          </p:cNvPr>
          <p:cNvSpPr/>
          <p:nvPr/>
        </p:nvSpPr>
        <p:spPr>
          <a:xfrm>
            <a:off x="3001323" y="4724844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algn="r" defTabSz="914180">
              <a:defRPr/>
            </a:pPr>
            <a:endParaRPr lang="ru-RU" sz="2000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20BBC1BE-C022-46FC-B60B-8C877F8598CA}"/>
              </a:ext>
            </a:extLst>
          </p:cNvPr>
          <p:cNvSpPr txBox="1">
            <a:spLocks/>
          </p:cNvSpPr>
          <p:nvPr/>
        </p:nvSpPr>
        <p:spPr>
          <a:xfrm>
            <a:off x="1186568" y="-30275"/>
            <a:ext cx="9934151" cy="5575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b="1" u="sng" kern="0" dirty="0">
                <a:solidFill>
                  <a:srgbClr val="002060"/>
                </a:solidFill>
                <a:cs typeface="Times New Roman" pitchFamily="18" charset="0"/>
              </a:rPr>
              <a:t>АНКЕТИРОВАНИЕ РОДИТЕЛЕЙ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b="1" kern="0" dirty="0">
                <a:solidFill>
                  <a:srgbClr val="002060"/>
                </a:solidFill>
                <a:cs typeface="Times New Roman" pitchFamily="18" charset="0"/>
              </a:rPr>
              <a:t>ФОРМИРОВАНИЕ НРАВСТВЕННЫХ  КАЧЕСТВ У ДЕТЕЙ ДОШКОЛЬНОГО ВОЗРАСТА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20430" y="1374500"/>
            <a:ext cx="3652825" cy="2077675"/>
            <a:chOff x="2073376" y="647859"/>
            <a:chExt cx="3320750" cy="1888795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3" name="Прямоугольник 32"/>
            <p:cNvSpPr/>
            <p:nvPr/>
          </p:nvSpPr>
          <p:spPr>
            <a:xfrm>
              <a:off x="2073376" y="647859"/>
              <a:ext cx="3320750" cy="188879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рямоугольник 33"/>
            <p:cNvSpPr/>
            <p:nvPr/>
          </p:nvSpPr>
          <p:spPr>
            <a:xfrm>
              <a:off x="2073376" y="647859"/>
              <a:ext cx="3320750" cy="188879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/>
                <a:t>ЦЕЛЬ</a:t>
              </a:r>
              <a:r>
                <a:rPr lang="ru-RU" sz="1700" kern="1200" dirty="0"/>
                <a:t> </a:t>
              </a:r>
            </a:p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/>
                <a:t>ИЗУЧЕНИЕ ОТНОШЕНИЯ РОДИТЕЛЕЙ К НЕОБХОДИМОСТИ РАЗВИТИЯ НРАВСТВЕННЫХ КАЧЕСТВ У ДЕТЕЙ ДОШКОЛЬНОГО ВОЗРАСТА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262238" y="4109831"/>
            <a:ext cx="3778529" cy="2148068"/>
            <a:chOff x="6605806" y="647859"/>
            <a:chExt cx="3369228" cy="1888795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Прямоугольник 27"/>
            <p:cNvSpPr/>
            <p:nvPr/>
          </p:nvSpPr>
          <p:spPr>
            <a:xfrm>
              <a:off x="6605806" y="647859"/>
              <a:ext cx="3320750" cy="188879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6654284" y="647859"/>
              <a:ext cx="3320750" cy="188879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/>
                <a:t>проявляют понимание и активность в организации и проведении мероприятий, проектной деятельности </a:t>
              </a:r>
              <a:r>
                <a:rPr lang="ru-RU" b="1" dirty="0"/>
                <a:t>по </a:t>
              </a:r>
              <a:r>
                <a:rPr lang="ru-RU" b="1" kern="1200" dirty="0"/>
                <a:t>патриотическому и духовно-нравственному воспитанию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05785" y="4109831"/>
            <a:ext cx="3724166" cy="2148068"/>
            <a:chOff x="2059967" y="2997462"/>
            <a:chExt cx="3320750" cy="1888795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Прямоугольник 25"/>
            <p:cNvSpPr/>
            <p:nvPr/>
          </p:nvSpPr>
          <p:spPr>
            <a:xfrm>
              <a:off x="2059967" y="2997462"/>
              <a:ext cx="3320750" cy="188879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2059967" y="2997462"/>
              <a:ext cx="3320750" cy="188879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rtl="0">
                <a:spcBef>
                  <a:spcPct val="0"/>
                </a:spcBef>
              </a:pPr>
              <a:r>
                <a:rPr lang="ru-RU" b="1" dirty="0"/>
                <a:t>проявляют мотивацию к </a:t>
              </a:r>
              <a:r>
                <a:rPr lang="ru-RU" b="1" kern="1200" dirty="0"/>
                <a:t>изучению современных технологий и применению их в воспитании </a:t>
              </a:r>
            </a:p>
            <a:p>
              <a:pPr lvl="0" algn="ctr" defTabSz="755650" rtl="0">
                <a:spcBef>
                  <a:spcPct val="0"/>
                </a:spcBef>
              </a:pPr>
              <a:r>
                <a:rPr lang="ru-RU" b="1" kern="1200" dirty="0"/>
                <a:t>своих детей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334956" y="4109831"/>
            <a:ext cx="3737609" cy="2148068"/>
            <a:chOff x="6608757" y="2997462"/>
            <a:chExt cx="3332737" cy="1888795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Прямоугольник 23"/>
            <p:cNvSpPr/>
            <p:nvPr/>
          </p:nvSpPr>
          <p:spPr>
            <a:xfrm>
              <a:off x="6620744" y="2997462"/>
              <a:ext cx="3320750" cy="188879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6608757" y="2997462"/>
              <a:ext cx="3320750" cy="188879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/>
                <a:t>сформирована потребность взаимодействовать с педагогами образовательных организаций </a:t>
              </a:r>
              <a:r>
                <a:rPr lang="ru-RU" b="1" dirty="0"/>
                <a:t>по вопросам формирования гражданской идентичности, нравственных качеств у детей</a:t>
              </a:r>
              <a:endParaRPr lang="ru-RU" b="1" kern="120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195485" y="715105"/>
            <a:ext cx="3863638" cy="2862322"/>
          </a:xfrm>
          <a:prstGeom prst="rect">
            <a:avLst/>
          </a:prstGeom>
          <a:ln w="28575">
            <a:solidFill>
              <a:srgbClr val="002060"/>
            </a:solidFill>
            <a:prstDash val="dash"/>
          </a:ln>
        </p:spPr>
        <p:txBody>
          <a:bodyPr wrap="square" numCol="1">
            <a:spAutoFit/>
          </a:bodyPr>
          <a:lstStyle/>
          <a:p>
            <a:r>
              <a:rPr lang="ru-RU" sz="1500" dirty="0"/>
              <a:t>1. Что вы понимаете под термином «патриотическое воспитание»?</a:t>
            </a:r>
          </a:p>
          <a:p>
            <a:r>
              <a:rPr lang="ru-RU" sz="1500" dirty="0"/>
              <a:t>2. Возможно ли патриотическое воспитание в детском саду?</a:t>
            </a:r>
          </a:p>
          <a:p>
            <a:r>
              <a:rPr lang="ru-RU" sz="1500" dirty="0"/>
              <a:t>3. Кто, по вашему мнению, несет ответственность за патриотическое воспитание детей?</a:t>
            </a:r>
          </a:p>
          <a:p>
            <a:r>
              <a:rPr lang="ru-RU" sz="1500" dirty="0"/>
              <a:t>4. Какие формы взаимодействия с педагогами по воспитанию социальной компетентности маленького гражданина были бы вам интересны</a:t>
            </a:r>
          </a:p>
          <a:p>
            <a:endParaRPr lang="ru-RU" sz="15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165253" y="707411"/>
            <a:ext cx="3913120" cy="2877711"/>
          </a:xfrm>
          <a:prstGeom prst="rect">
            <a:avLst/>
          </a:prstGeom>
          <a:ln w="28575">
            <a:solidFill>
              <a:srgbClr val="002060"/>
            </a:solidFill>
            <a:prstDash val="dash"/>
          </a:ln>
        </p:spPr>
        <p:txBody>
          <a:bodyPr wrap="square" numCol="1">
            <a:spAutoFit/>
          </a:bodyPr>
          <a:lstStyle/>
          <a:p>
            <a:r>
              <a:rPr lang="ru-RU" sz="1500" dirty="0"/>
              <a:t>5. Существуют ли в вашей семье традиции, придания, легенды, памятные воспоминания?</a:t>
            </a:r>
          </a:p>
          <a:p>
            <a:r>
              <a:rPr lang="ru-RU" sz="1500" dirty="0"/>
              <a:t>6. Посещаете ли вы вместе с детьми памятные места нашей станицы, города, края?</a:t>
            </a:r>
          </a:p>
          <a:p>
            <a:r>
              <a:rPr lang="ru-RU" sz="1500" dirty="0"/>
              <a:t>7. Какие ценности вы бы назвали в числе приоритетных для вашей семьи?</a:t>
            </a:r>
          </a:p>
          <a:p>
            <a:r>
              <a:rPr lang="ru-RU" sz="1500" dirty="0"/>
              <a:t>8. Семья должна:</a:t>
            </a:r>
          </a:p>
          <a:p>
            <a:r>
              <a:rPr lang="ru-RU" sz="1500" dirty="0"/>
              <a:t>9. Детское дошкольное учреждение должно?</a:t>
            </a:r>
          </a:p>
          <a:p>
            <a:r>
              <a:rPr lang="ru-RU" sz="1500" dirty="0"/>
              <a:t>10. Какой помощи в воспитании нравственности </a:t>
            </a:r>
            <a:r>
              <a:rPr lang="ru-RU" sz="1600" dirty="0"/>
              <a:t>вы ждете от детского сада? </a:t>
            </a:r>
          </a:p>
        </p:txBody>
      </p:sp>
      <p:sp>
        <p:nvSpPr>
          <p:cNvPr id="36" name="Штриховая стрелка вправо 35"/>
          <p:cNvSpPr/>
          <p:nvPr/>
        </p:nvSpPr>
        <p:spPr>
          <a:xfrm>
            <a:off x="3863861" y="1958704"/>
            <a:ext cx="444530" cy="838284"/>
          </a:xfrm>
          <a:prstGeom prst="stripedRigh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Штриховая стрелка вправо 38"/>
          <p:cNvSpPr/>
          <p:nvPr/>
        </p:nvSpPr>
        <p:spPr>
          <a:xfrm rot="5400000">
            <a:off x="6996671" y="3478686"/>
            <a:ext cx="591669" cy="605117"/>
          </a:xfrm>
          <a:prstGeom prst="stripedRigh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триховая стрелка вправо 39"/>
          <p:cNvSpPr/>
          <p:nvPr/>
        </p:nvSpPr>
        <p:spPr>
          <a:xfrm rot="5400000">
            <a:off x="9922963" y="3503754"/>
            <a:ext cx="591669" cy="605117"/>
          </a:xfrm>
          <a:prstGeom prst="stripedRigh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Штриховая стрелка вправо 40"/>
          <p:cNvSpPr/>
          <p:nvPr/>
        </p:nvSpPr>
        <p:spPr>
          <a:xfrm rot="6806086">
            <a:off x="3742337" y="3478686"/>
            <a:ext cx="591669" cy="605117"/>
          </a:xfrm>
          <a:prstGeom prst="stripedRigh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4" descr="D:\Савченко ЛА\image060-131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72" y="102069"/>
            <a:ext cx="1223682" cy="10923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4662" r="5254" b="4004"/>
          <a:stretch>
            <a:fillRect/>
          </a:stretch>
        </p:blipFill>
        <p:spPr bwMode="auto">
          <a:xfrm>
            <a:off x="11071273" y="164953"/>
            <a:ext cx="895104" cy="895104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19867" y="6284651"/>
            <a:ext cx="11524130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rgbClr val="C9843F"/>
                </a:solidFill>
                <a:latin typeface="Circe Bold" pitchFamily="34" charset="-52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город Краснодар </a:t>
            </a:r>
            <a:r>
              <a:rPr lang="ru-RU" b="1" kern="0" dirty="0">
                <a:solidFill>
                  <a:srgbClr val="C9843F"/>
                </a:solidFill>
                <a:latin typeface="Circe Bold" pitchFamily="34" charset="-52"/>
                <a:cs typeface="Times New Roman" pitchFamily="18" charset="0"/>
              </a:rPr>
              <a:t>«Детский сад комбинированного вида № 206»</a:t>
            </a:r>
          </a:p>
        </p:txBody>
      </p:sp>
    </p:spTree>
    <p:extLst>
      <p:ext uri="{BB962C8B-B14F-4D97-AF65-F5344CB8AC3E}">
        <p14:creationId xmlns:p14="http://schemas.microsoft.com/office/powerpoint/2010/main" val="328992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BB5EE4-40AA-4F26-BB26-920E1A060C2C}"/>
              </a:ext>
            </a:extLst>
          </p:cNvPr>
          <p:cNvSpPr/>
          <p:nvPr/>
        </p:nvSpPr>
        <p:spPr>
          <a:xfrm>
            <a:off x="3001323" y="4724844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algn="r" defTabSz="914180">
              <a:defRPr/>
            </a:pPr>
            <a:endParaRPr lang="ru-RU" sz="2000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20BBC1BE-C022-46FC-B60B-8C877F8598CA}"/>
              </a:ext>
            </a:extLst>
          </p:cNvPr>
          <p:cNvSpPr txBox="1">
            <a:spLocks/>
          </p:cNvSpPr>
          <p:nvPr/>
        </p:nvSpPr>
        <p:spPr>
          <a:xfrm>
            <a:off x="1203242" y="90384"/>
            <a:ext cx="9934151" cy="557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u="sng" kern="0" dirty="0">
                <a:solidFill>
                  <a:srgbClr val="9E0A0A"/>
                </a:solidFill>
                <a:cs typeface="Times New Roman" pitchFamily="18" charset="0"/>
              </a:rPr>
              <a:t>РЕЗУЛЬТАТИВНОСТЬ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kern="0" dirty="0">
                <a:solidFill>
                  <a:srgbClr val="9E0A0A"/>
                </a:solidFill>
                <a:cs typeface="Times New Roman" pitchFamily="18" charset="0"/>
              </a:rPr>
              <a:t>РЕАЛИЗАЦИИ ИННОВАЦИОННОЙ ПРОГРАММЫ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34195" y="976097"/>
            <a:ext cx="5638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E0642"/>
                </a:solidFill>
              </a:rPr>
              <a:t>пополнены новыми экспонатами </a:t>
            </a:r>
          </a:p>
          <a:p>
            <a:pPr algn="ctr"/>
            <a:r>
              <a:rPr lang="ru-RU" b="1" dirty="0">
                <a:solidFill>
                  <a:srgbClr val="1E0642"/>
                </a:solidFill>
              </a:rPr>
              <a:t>стационарные мини-музеи «Казачья хата» </a:t>
            </a:r>
          </a:p>
          <a:p>
            <a:pPr algn="ctr"/>
            <a:r>
              <a:rPr lang="ru-RU" b="1" dirty="0">
                <a:solidFill>
                  <a:srgbClr val="1E0642"/>
                </a:solidFill>
              </a:rPr>
              <a:t>игровая предметно-пространственная среда </a:t>
            </a:r>
          </a:p>
          <a:p>
            <a:pPr algn="ctr"/>
            <a:r>
              <a:rPr lang="ru-RU" b="1" dirty="0">
                <a:solidFill>
                  <a:srgbClr val="1E0642"/>
                </a:solidFill>
              </a:rPr>
              <a:t>в групповых комнатах </a:t>
            </a:r>
          </a:p>
        </p:txBody>
      </p:sp>
      <p:pic>
        <p:nvPicPr>
          <p:cNvPr id="30" name="Рисунок 29" descr="D:\Методический кабинет\1.   СТАРШИЙ ВОСПИТАТЕЛЬ\1. ИННОВАЦИОННАЯ РАБОТА\1. МИП\2016-2019 Поликультурная среда\Проекты\Минимузей в детском саду\IMG_38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87" y="1211491"/>
            <a:ext cx="3132594" cy="208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1" name="Рисунок 30" descr="D:\Методический кабинет\1.   СТАРШИЙ ВОСПИТАТЕЛЬ\1. ИННОВАЦИОННАЯ РАБОТА\1. МИП\2016-2019 Поликультурная среда\Проекты\Минимузей в детском саду\IMG_38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979" y="1081782"/>
            <a:ext cx="2634660" cy="208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0" name="Рисунок 10" descr="Описание: D:\Методический кабинет\1.   СТАРШИЙ ВОСПИТАТЕЛЬ\1. ИННОВАЦИОННАЯ РАБОТА\1. МИП\2016-2019 Поликультурная среда\Проекты\Минимузей в детском саду\IMG_57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9" y="3995763"/>
            <a:ext cx="3131087" cy="208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3" descr="Описание: D:\Методический кабинет\1.   СТАРШИЙ ВОСПИТАТЕЛЬ\1. ИННОВАЦИОННАЯ РАБОТА\1. МИП\2016-2019 Поликультурная среда\Проекты\Минимузей в детском саду\IMG_57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19" y="2421501"/>
            <a:ext cx="2572712" cy="201535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Рисунок 41" descr="D:\Методический кабинет\1.   СТАРШИЙ ВОСПИТАТЕЛЬ\1. ИННОВАЦИОННАЯ РАБОТА\1. МИП\2016-2019 Поликультурная среда\Проекты\Минимузей в детском саду\IMG_571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979" y="3927757"/>
            <a:ext cx="2777262" cy="222401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8" name="Рисунок 37" descr="D:\Методический кабинет\1.   СТАРШИЙ ВОСПИТАТЕЛЬ\1. ИННОВАЦИОННАЯ РАБОТА\1. МИП\2016-2019 Поликультурная среда\Проекты\Минимузей в детском саду\IMG_383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99" y="2421501"/>
            <a:ext cx="2615508" cy="21662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7" name="Рисунок 36" descr="D:\Методический кабинет\1.   СТАРШИЙ ВОСПИТАТЕЛЬ\1. ИННОВАЦИОННАЯ РАБОТА\1. МИП\2016-2019 Поликультурная среда\Проекты\Минимузей в детском саду\IMG_3839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50097" b="2924"/>
          <a:stretch/>
        </p:blipFill>
        <p:spPr bwMode="auto">
          <a:xfrm>
            <a:off x="4965867" y="3601985"/>
            <a:ext cx="2123284" cy="25065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4" descr="D:\Савченко ЛА\image060-131 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372" y="102069"/>
            <a:ext cx="1223682" cy="10923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4662" r="5254" b="4004"/>
          <a:stretch>
            <a:fillRect/>
          </a:stretch>
        </p:blipFill>
        <p:spPr bwMode="auto">
          <a:xfrm>
            <a:off x="11071273" y="164953"/>
            <a:ext cx="895104" cy="895104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9867" y="6284651"/>
            <a:ext cx="11524130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rgbClr val="C9843F"/>
                </a:solidFill>
                <a:latin typeface="Circe Bold" pitchFamily="34" charset="-52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город Краснодар </a:t>
            </a:r>
            <a:r>
              <a:rPr lang="ru-RU" b="1" kern="0" dirty="0">
                <a:solidFill>
                  <a:srgbClr val="C9843F"/>
                </a:solidFill>
                <a:latin typeface="Circe Bold" pitchFamily="34" charset="-52"/>
                <a:cs typeface="Times New Roman" pitchFamily="18" charset="0"/>
              </a:rPr>
              <a:t>«Детский сад комбинированного вида № 206»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244245"/>
            <a:ext cx="12192000" cy="36000"/>
          </a:xfrm>
          <a:prstGeom prst="rect">
            <a:avLst/>
          </a:prstGeom>
          <a:solidFill>
            <a:srgbClr val="CF9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5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6230390"/>
            <a:ext cx="12192000" cy="36000"/>
          </a:xfrm>
          <a:prstGeom prst="rect">
            <a:avLst/>
          </a:prstGeom>
          <a:solidFill>
            <a:srgbClr val="CF9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BB5EE4-40AA-4F26-BB26-920E1A060C2C}"/>
              </a:ext>
            </a:extLst>
          </p:cNvPr>
          <p:cNvSpPr/>
          <p:nvPr/>
        </p:nvSpPr>
        <p:spPr>
          <a:xfrm>
            <a:off x="3001323" y="4724844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algn="r" defTabSz="914180">
              <a:defRPr/>
            </a:pPr>
            <a:endParaRPr lang="ru-RU" sz="2000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pic>
        <p:nvPicPr>
          <p:cNvPr id="11268" name="Picture 4" descr="D:\Савченко ЛА\image060-131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72" y="102069"/>
            <a:ext cx="1223682" cy="10923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20BBC1BE-C022-46FC-B60B-8C877F8598CA}"/>
              </a:ext>
            </a:extLst>
          </p:cNvPr>
          <p:cNvSpPr txBox="1">
            <a:spLocks/>
          </p:cNvSpPr>
          <p:nvPr/>
        </p:nvSpPr>
        <p:spPr>
          <a:xfrm>
            <a:off x="1203242" y="90384"/>
            <a:ext cx="9934151" cy="557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u="sng" kern="0" dirty="0">
                <a:solidFill>
                  <a:srgbClr val="002060"/>
                </a:solidFill>
                <a:cs typeface="Times New Roman" pitchFamily="18" charset="0"/>
              </a:rPr>
              <a:t>РЕЗУЛЬТАТИВНОСТЬ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kern="0" dirty="0">
                <a:solidFill>
                  <a:srgbClr val="002060"/>
                </a:solidFill>
                <a:cs typeface="Times New Roman" pitchFamily="18" charset="0"/>
              </a:rPr>
              <a:t>РЕАЛИЗАЦИИ ИННОВАЦИОННОЙ ПРОГРАММЫ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118" y="1187806"/>
            <a:ext cx="6096000" cy="646331"/>
          </a:xfrm>
          <a:prstGeom prst="rect">
            <a:avLst/>
          </a:prstGeom>
          <a:ln w="9525">
            <a:solidFill>
              <a:srgbClr val="C9843F"/>
            </a:solidFill>
            <a:prstDash val="solid"/>
          </a:ln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9E0A0A"/>
                </a:solidFill>
              </a:rPr>
              <a:t>РАЗРАБОТАНО И РЕАЛИЗОВАНО </a:t>
            </a:r>
          </a:p>
          <a:p>
            <a:pPr lv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92217" y="1194439"/>
            <a:ext cx="4590349" cy="800219"/>
          </a:xfrm>
          <a:prstGeom prst="rect">
            <a:avLst/>
          </a:prstGeom>
          <a:ln w="9525">
            <a:solidFill>
              <a:srgbClr val="C9843F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9E0A0A"/>
                </a:solidFill>
              </a:rPr>
              <a:t>8</a:t>
            </a:r>
            <a:r>
              <a:rPr lang="ru-RU" dirty="0">
                <a:solidFill>
                  <a:srgbClr val="9E0A0A"/>
                </a:solidFill>
              </a:rPr>
              <a:t> </a:t>
            </a:r>
            <a:r>
              <a:rPr lang="ru-RU" dirty="0"/>
              <a:t>социальных проектов </a:t>
            </a:r>
          </a:p>
          <a:p>
            <a:pPr algn="ctr"/>
            <a:r>
              <a:rPr lang="ru-RU" dirty="0"/>
              <a:t>по поликультурному взаимодействию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92216" y="2267611"/>
            <a:ext cx="4714031" cy="1631216"/>
          </a:xfrm>
          <a:prstGeom prst="rect">
            <a:avLst/>
          </a:prstGeom>
          <a:ln w="9525">
            <a:solidFill>
              <a:srgbClr val="C9843F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9E0A0A"/>
                </a:solidFill>
              </a:rPr>
              <a:t>Более 1000 </a:t>
            </a:r>
            <a:r>
              <a:rPr lang="ru-RU" dirty="0"/>
              <a:t>участников: дети дошкольного возраста, посещающие и не посещающие детский сад, а также родители (законные представители), социальные партнеры, представители общественности.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0" t="18125" r="10245" b="14154"/>
          <a:stretch/>
        </p:blipFill>
        <p:spPr bwMode="auto">
          <a:xfrm>
            <a:off x="7223429" y="3948014"/>
            <a:ext cx="1734397" cy="2334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2" t="18125" r="22440" b="6783"/>
          <a:stretch/>
        </p:blipFill>
        <p:spPr bwMode="auto">
          <a:xfrm>
            <a:off x="9387391" y="3982495"/>
            <a:ext cx="1677941" cy="230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82118" y="1898279"/>
            <a:ext cx="6096000" cy="369332"/>
          </a:xfrm>
          <a:prstGeom prst="rect">
            <a:avLst/>
          </a:prstGeom>
          <a:ln w="9525">
            <a:solidFill>
              <a:srgbClr val="C9843F"/>
            </a:solidFill>
            <a:prstDash val="solid"/>
          </a:ln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9E0A0A"/>
                </a:solidFill>
              </a:rPr>
              <a:t>ВОВЛЕЧЕНО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82118" y="2233769"/>
            <a:ext cx="6096000" cy="2970044"/>
          </a:xfrm>
          <a:prstGeom prst="rect">
            <a:avLst/>
          </a:prstGeom>
          <a:ln w="9525">
            <a:solidFill>
              <a:srgbClr val="C9843F"/>
            </a:solidFill>
            <a:prstDash val="solid"/>
          </a:ln>
        </p:spPr>
        <p:txBody>
          <a:bodyPr>
            <a:spAutoFit/>
          </a:bodyPr>
          <a:lstStyle/>
          <a:p>
            <a:pPr lvl="0"/>
            <a:r>
              <a:rPr lang="ru-RU" sz="1700" b="1" dirty="0">
                <a:solidFill>
                  <a:srgbClr val="9E0A0A"/>
                </a:solidFill>
              </a:rPr>
              <a:t>ЛУЧШИЕ ПРАКТИКИ ПРЕДСТАВЛЕНЫ В СБОРНИКЕ </a:t>
            </a:r>
            <a:r>
              <a:rPr lang="ru-RU" sz="1700" dirty="0"/>
              <a:t>«Современное воспитание – от теории к практике: Особенности формирования интеллектуальных, духовных и физических качеств личности у детей дошкольного возраста в условиях поликультурного взаимодействия» размещен на сайте МБДОУ МО г, Краснодар «Детский сад № 206» по ссылкам: https://ds206.centerstart.ru/node/625 </a:t>
            </a:r>
          </a:p>
          <a:p>
            <a:r>
              <a:rPr lang="ru-RU" sz="1700" dirty="0">
                <a:hlinkClick r:id="rId5"/>
              </a:rPr>
              <a:t>https://ds206.centerstart.ru/sites/ds206.centerstart.ru/files/archive/document/Электронный%20сборник%20СОВРЕМЕННОЕ%20ВОСПИТАНИЕ%20-%20ОТ%20ТЕОРИИ%20К%20ПРАКТИКЕ_compressed_0.pdf</a:t>
            </a:r>
            <a:r>
              <a:rPr lang="ru-RU" sz="1700" dirty="0"/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2118" y="5259015"/>
            <a:ext cx="6096000" cy="923330"/>
          </a:xfrm>
          <a:prstGeom prst="rect">
            <a:avLst/>
          </a:prstGeom>
          <a:ln w="9525">
            <a:solidFill>
              <a:srgbClr val="C9843F"/>
            </a:solidFill>
            <a:prstDash val="solid"/>
          </a:ln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Опубликовано методическое пособие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 по формированию поликультурных представлений «Хоровод дружбы народов»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494930" y="1594548"/>
            <a:ext cx="457200" cy="148867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6580095" y="4760063"/>
            <a:ext cx="457200" cy="148867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4662" r="5254" b="4004"/>
          <a:stretch>
            <a:fillRect/>
          </a:stretch>
        </p:blipFill>
        <p:spPr bwMode="auto">
          <a:xfrm>
            <a:off x="11071273" y="164953"/>
            <a:ext cx="895104" cy="895104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19867" y="6284651"/>
            <a:ext cx="11524130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rgbClr val="C9843F"/>
                </a:solidFill>
                <a:latin typeface="Circe Bold" pitchFamily="34" charset="-52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город Краснодар </a:t>
            </a:r>
            <a:r>
              <a:rPr lang="ru-RU" b="1" kern="0" dirty="0">
                <a:solidFill>
                  <a:srgbClr val="C9843F"/>
                </a:solidFill>
                <a:latin typeface="Circe Bold" pitchFamily="34" charset="-52"/>
                <a:cs typeface="Times New Roman" pitchFamily="18" charset="0"/>
              </a:rPr>
              <a:t>«Детский сад комбинированного вида № 206»</a:t>
            </a:r>
          </a:p>
        </p:txBody>
      </p:sp>
    </p:spTree>
    <p:extLst>
      <p:ext uri="{BB962C8B-B14F-4D97-AF65-F5344CB8AC3E}">
        <p14:creationId xmlns:p14="http://schemas.microsoft.com/office/powerpoint/2010/main" val="223761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:\Савченко ЛА\image060-131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72" y="102069"/>
            <a:ext cx="1223682" cy="10923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20BBC1BE-C022-46FC-B60B-8C877F8598CA}"/>
              </a:ext>
            </a:extLst>
          </p:cNvPr>
          <p:cNvSpPr txBox="1">
            <a:spLocks/>
          </p:cNvSpPr>
          <p:nvPr/>
        </p:nvSpPr>
        <p:spPr>
          <a:xfrm>
            <a:off x="1203242" y="90384"/>
            <a:ext cx="9934151" cy="557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u="sng" kern="0" dirty="0">
                <a:solidFill>
                  <a:srgbClr val="002060"/>
                </a:solidFill>
                <a:cs typeface="Times New Roman" pitchFamily="18" charset="0"/>
              </a:rPr>
              <a:t>РЕЗУЛЬТАТИВНОСТЬ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kern="0" dirty="0">
                <a:solidFill>
                  <a:srgbClr val="002060"/>
                </a:solidFill>
                <a:cs typeface="Times New Roman" pitchFamily="18" charset="0"/>
              </a:rPr>
              <a:t>РЕАЛИЗАЦИИ ИННОВАЦИОННОЙ ПРОГРАММЫ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4662" r="5254" b="4004"/>
          <a:stretch>
            <a:fillRect/>
          </a:stretch>
        </p:blipFill>
        <p:spPr bwMode="auto">
          <a:xfrm>
            <a:off x="11071273" y="164953"/>
            <a:ext cx="895104" cy="895104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118" y="1201661"/>
            <a:ext cx="6096000" cy="646331"/>
          </a:xfrm>
          <a:prstGeom prst="rect">
            <a:avLst/>
          </a:prstGeom>
          <a:solidFill>
            <a:schemeClr val="bg1"/>
          </a:solidFill>
          <a:ln w="6350">
            <a:solidFill>
              <a:srgbClr val="9E0A0A"/>
            </a:solidFill>
            <a:prstDash val="solid"/>
          </a:ln>
        </p:spPr>
        <p:txBody>
          <a:bodyPr>
            <a:spAutoFit/>
          </a:bodyPr>
          <a:lstStyle/>
          <a:p>
            <a:pPr lvl="0"/>
            <a:r>
              <a:rPr lang="ru-RU" b="1" dirty="0"/>
              <a:t>Размещено на международном образовательном портале МААМ.</a:t>
            </a:r>
            <a:r>
              <a:rPr lang="en-US" b="1" dirty="0"/>
              <a:t>RU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92217" y="1208294"/>
            <a:ext cx="4848772" cy="461665"/>
          </a:xfrm>
          <a:prstGeom prst="rect">
            <a:avLst/>
          </a:prstGeom>
          <a:solidFill>
            <a:schemeClr val="bg1"/>
          </a:solidFill>
          <a:ln w="6350">
            <a:solidFill>
              <a:srgbClr val="9E0A0A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</a:rPr>
              <a:t>10</a:t>
            </a:r>
            <a:r>
              <a:rPr lang="ru-RU" sz="2400" b="1" dirty="0"/>
              <a:t> публикаций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70034" y="1947533"/>
            <a:ext cx="4870955" cy="461665"/>
          </a:xfrm>
          <a:prstGeom prst="rect">
            <a:avLst/>
          </a:prstGeom>
          <a:solidFill>
            <a:schemeClr val="bg1"/>
          </a:solidFill>
          <a:ln w="6350">
            <a:solidFill>
              <a:srgbClr val="9E0A0A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3</a:t>
            </a:r>
            <a:r>
              <a:rPr lang="ru-RU" sz="2400" b="1" dirty="0"/>
              <a:t> соглашения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82118" y="1952475"/>
            <a:ext cx="6096000" cy="1200329"/>
          </a:xfrm>
          <a:prstGeom prst="rect">
            <a:avLst/>
          </a:prstGeom>
          <a:solidFill>
            <a:schemeClr val="bg1"/>
          </a:solidFill>
          <a:ln w="6350">
            <a:solidFill>
              <a:srgbClr val="9E0A0A"/>
            </a:solidFill>
            <a:prstDash val="solid"/>
          </a:ln>
        </p:spPr>
        <p:txBody>
          <a:bodyPr>
            <a:spAutoFit/>
          </a:bodyPr>
          <a:lstStyle/>
          <a:p>
            <a:pPr lvl="0"/>
            <a:r>
              <a:rPr lang="ru-RU" b="1" dirty="0"/>
              <a:t>заключены дополнительные соглашения о сотрудничестве со Свято-Покровским храмом ст. Елизаветинской Кубанской митрополии, </a:t>
            </a:r>
            <a:r>
              <a:rPr lang="ru-RU" b="1" dirty="0" err="1"/>
              <a:t>Екатеринодарской</a:t>
            </a:r>
            <a:r>
              <a:rPr lang="ru-RU" b="1" dirty="0"/>
              <a:t> епархии, 7-го Краснодарского городского </a:t>
            </a:r>
            <a:r>
              <a:rPr lang="ru-RU" b="1" dirty="0" err="1"/>
              <a:t>благочиннического</a:t>
            </a:r>
            <a:r>
              <a:rPr lang="ru-RU" b="1" dirty="0"/>
              <a:t> округа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82118" y="3305958"/>
            <a:ext cx="6096000" cy="923330"/>
          </a:xfrm>
          <a:prstGeom prst="rect">
            <a:avLst/>
          </a:prstGeom>
          <a:solidFill>
            <a:schemeClr val="bg1"/>
          </a:solidFill>
          <a:ln w="6350">
            <a:solidFill>
              <a:srgbClr val="9E0A0A"/>
            </a:solidFill>
            <a:prstDash val="solid"/>
          </a:ln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оказана консультативная помощь и методическое сопровождение по вопросам поликультурного взаимодействия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2118" y="5144039"/>
            <a:ext cx="6096000" cy="369332"/>
          </a:xfrm>
          <a:prstGeom prst="rect">
            <a:avLst/>
          </a:prstGeom>
          <a:solidFill>
            <a:schemeClr val="bg1"/>
          </a:solidFill>
          <a:ln w="6350">
            <a:solidFill>
              <a:srgbClr val="9E0A0A"/>
            </a:solidFill>
            <a:prstDash val="solid"/>
          </a:ln>
        </p:spPr>
        <p:txBody>
          <a:bodyPr>
            <a:spAutoFit/>
          </a:bodyPr>
          <a:lstStyle/>
          <a:p>
            <a:pPr lvl="0"/>
            <a:r>
              <a:rPr lang="ru-RU" b="1" dirty="0"/>
              <a:t>сетевое взаимодействие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92217" y="2617490"/>
            <a:ext cx="4848772" cy="1015663"/>
          </a:xfrm>
          <a:prstGeom prst="rect">
            <a:avLst/>
          </a:prstGeom>
          <a:solidFill>
            <a:schemeClr val="bg1"/>
          </a:solidFill>
          <a:ln w="6350">
            <a:solidFill>
              <a:srgbClr val="9E0A0A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МАДОУ «Детский сад № 181», МАДОУ «Детский сад № 171</a:t>
            </a:r>
            <a:r>
              <a:rPr lang="ru-RU" sz="2000" b="1"/>
              <a:t>», МБДОУ </a:t>
            </a:r>
            <a:r>
              <a:rPr lang="ru-RU" sz="2000" b="1" dirty="0"/>
              <a:t>«Детский сад № 188»;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92217" y="3767623"/>
            <a:ext cx="4848772" cy="707886"/>
          </a:xfrm>
          <a:prstGeom prst="rect">
            <a:avLst/>
          </a:prstGeom>
          <a:solidFill>
            <a:schemeClr val="bg1"/>
          </a:solidFill>
          <a:ln w="6350">
            <a:solidFill>
              <a:srgbClr val="9E0A0A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ДШИ № 2 и МУК ЦБС </a:t>
            </a:r>
          </a:p>
          <a:p>
            <a:r>
              <a:rPr lang="ru-RU" sz="2000" b="1" dirty="0"/>
              <a:t>«Детская библиотека № 24»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2118" y="4404777"/>
            <a:ext cx="6096000" cy="369332"/>
          </a:xfrm>
          <a:prstGeom prst="rect">
            <a:avLst/>
          </a:prstGeom>
          <a:solidFill>
            <a:schemeClr val="bg1"/>
          </a:solidFill>
          <a:ln w="6350">
            <a:solidFill>
              <a:srgbClr val="9E0A0A"/>
            </a:solidFill>
            <a:prstDash val="solid"/>
          </a:ln>
        </p:spPr>
        <p:txBody>
          <a:bodyPr>
            <a:spAutoFit/>
          </a:bodyPr>
          <a:lstStyle/>
          <a:p>
            <a:r>
              <a:rPr lang="ru-RU" b="1" dirty="0"/>
              <a:t>выстроена система работы с учреждениями культуры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18048" y="4547308"/>
            <a:ext cx="4822941" cy="1477328"/>
          </a:xfrm>
          <a:prstGeom prst="rect">
            <a:avLst/>
          </a:prstGeom>
          <a:solidFill>
            <a:schemeClr val="bg1"/>
          </a:solidFill>
          <a:ln w="6350">
            <a:solidFill>
              <a:srgbClr val="9E0A0A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ru-RU" b="1" dirty="0"/>
              <a:t>«Детский сад № 8»  г. Коряжма Архангельская область.</a:t>
            </a:r>
          </a:p>
          <a:p>
            <a:r>
              <a:rPr lang="ru-RU" b="1" dirty="0"/>
              <a:t>Сеть социальных дошкольных </a:t>
            </a:r>
            <a:r>
              <a:rPr lang="ru-RU" b="1"/>
              <a:t>образовательных организаций </a:t>
            </a:r>
            <a:r>
              <a:rPr lang="ru-RU" b="1" dirty="0"/>
              <a:t>Пермский край, республика Башкирия.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575612" y="1439126"/>
            <a:ext cx="349623" cy="0"/>
          </a:xfrm>
          <a:prstGeom prst="straightConnector1">
            <a:avLst/>
          </a:prstGeom>
          <a:ln w="28575">
            <a:solidFill>
              <a:srgbClr val="9E0A0A"/>
            </a:solidFill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553200" y="2178365"/>
            <a:ext cx="349623" cy="0"/>
          </a:xfrm>
          <a:prstGeom prst="straightConnector1">
            <a:avLst/>
          </a:prstGeom>
          <a:ln w="28575">
            <a:solidFill>
              <a:srgbClr val="9E0A0A"/>
            </a:solidFill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589058" y="4475509"/>
            <a:ext cx="349623" cy="0"/>
          </a:xfrm>
          <a:prstGeom prst="straightConnector1">
            <a:avLst/>
          </a:prstGeom>
          <a:ln w="28575">
            <a:solidFill>
              <a:srgbClr val="9E0A0A"/>
            </a:solidFill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602505" y="5328705"/>
            <a:ext cx="349623" cy="0"/>
          </a:xfrm>
          <a:prstGeom prst="straightConnector1">
            <a:avLst/>
          </a:prstGeom>
          <a:ln w="28575">
            <a:solidFill>
              <a:srgbClr val="9E0A0A"/>
            </a:solidFill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575611" y="3483013"/>
            <a:ext cx="349623" cy="0"/>
          </a:xfrm>
          <a:prstGeom prst="straightConnector1">
            <a:avLst/>
          </a:prstGeom>
          <a:ln w="28575">
            <a:solidFill>
              <a:srgbClr val="9E0A0A"/>
            </a:solidFill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9867" y="6284651"/>
            <a:ext cx="11524130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rgbClr val="C9843F"/>
                </a:solidFill>
                <a:latin typeface="Circe Bold" pitchFamily="34" charset="-52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город Краснодар </a:t>
            </a:r>
            <a:r>
              <a:rPr lang="ru-RU" b="1" kern="0" dirty="0">
                <a:solidFill>
                  <a:srgbClr val="C9843F"/>
                </a:solidFill>
                <a:latin typeface="Circe Bold" pitchFamily="34" charset="-52"/>
                <a:cs typeface="Times New Roman" pitchFamily="18" charset="0"/>
              </a:rPr>
              <a:t>«Детский сад комбинированного вида № 206»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6230390"/>
            <a:ext cx="12192000" cy="36000"/>
          </a:xfrm>
          <a:prstGeom prst="rect">
            <a:avLst/>
          </a:prstGeom>
          <a:solidFill>
            <a:srgbClr val="CF9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73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1112</Words>
  <Application>Microsoft Office PowerPoint</Application>
  <PresentationFormat>Широкоэкранный</PresentationFormat>
  <Paragraphs>153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Circe Bold</vt:lpstr>
      <vt:lpstr>Constantia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RMC5</dc:creator>
  <cp:lastModifiedBy>елена плотникова</cp:lastModifiedBy>
  <cp:revision>341</cp:revision>
  <cp:lastPrinted>2021-06-17T08:46:51Z</cp:lastPrinted>
  <dcterms:created xsi:type="dcterms:W3CDTF">2021-01-18T13:17:41Z</dcterms:created>
  <dcterms:modified xsi:type="dcterms:W3CDTF">2022-01-11T12:09:36Z</dcterms:modified>
</cp:coreProperties>
</file>