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7" r:id="rId3"/>
    <p:sldId id="282" r:id="rId4"/>
    <p:sldId id="286" r:id="rId5"/>
    <p:sldId id="285" r:id="rId6"/>
    <p:sldId id="306" r:id="rId7"/>
    <p:sldId id="284" r:id="rId8"/>
    <p:sldId id="303" r:id="rId9"/>
    <p:sldId id="302" r:id="rId10"/>
    <p:sldId id="301" r:id="rId11"/>
    <p:sldId id="309" r:id="rId12"/>
    <p:sldId id="308" r:id="rId13"/>
    <p:sldId id="304" r:id="rId14"/>
    <p:sldId id="299" r:id="rId15"/>
    <p:sldId id="294" r:id="rId16"/>
    <p:sldId id="293" r:id="rId17"/>
  </p:sldIdLst>
  <p:sldSz cx="9144000" cy="5143500" type="screen16x9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6AD203-AD70-451A-B051-659765BC73F9}">
          <p14:sldIdLst>
            <p14:sldId id="257"/>
            <p14:sldId id="282"/>
            <p14:sldId id="286"/>
            <p14:sldId id="285"/>
            <p14:sldId id="306"/>
            <p14:sldId id="284"/>
            <p14:sldId id="303"/>
            <p14:sldId id="302"/>
            <p14:sldId id="301"/>
            <p14:sldId id="309"/>
            <p14:sldId id="308"/>
            <p14:sldId id="304"/>
            <p14:sldId id="299"/>
            <p14:sldId id="294"/>
          </p14:sldIdLst>
        </p14:section>
        <p14:section name="Раздел без заголовка" id="{C3AA7642-7B3A-4C40-AB78-C3A38CE911FF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tris" initials="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99"/>
    <a:srgbClr val="3399FF"/>
    <a:srgbClr val="56A6AE"/>
    <a:srgbClr val="0099FF"/>
    <a:srgbClr val="FFCCCC"/>
    <a:srgbClr val="003399"/>
    <a:srgbClr val="3366CC"/>
    <a:srgbClr val="0099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86323" autoAdjust="0"/>
  </p:normalViewPr>
  <p:slideViewPr>
    <p:cSldViewPr>
      <p:cViewPr>
        <p:scale>
          <a:sx n="60" d="100"/>
          <a:sy n="60" d="100"/>
        </p:scale>
        <p:origin x="924" y="-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2226" y="600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74D1A-DDE9-447E-9465-1E1D915D0A23}" type="doc">
      <dgm:prSet loTypeId="urn:microsoft.com/office/officeart/2005/8/layout/default#1" loCatId="list" qsTypeId="urn:microsoft.com/office/officeart/2005/8/quickstyle/simple1" qsCatId="simple" csTypeId="urn:microsoft.com/office/officeart/2005/8/colors/accent4_4" csCatId="accent4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C120C535-6259-449D-B39F-9B67CE0A6B16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b="1" dirty="0">
              <a:latin typeface="Georgia" pitchFamily="18" charset="0"/>
            </a:rPr>
            <a:t>XIII </a:t>
          </a:r>
          <a:r>
            <a:rPr lang="ru-RU" b="1" dirty="0">
              <a:latin typeface="Georgia" pitchFamily="18" charset="0"/>
            </a:rPr>
            <a:t>открытый Краснодарский Фестиваль педагогических инициатив «Новые Идеи – Новой Школе» </a:t>
          </a:r>
        </a:p>
      </dgm:t>
    </dgm:pt>
    <dgm:pt modelId="{3BBF9D9E-CE3A-4BF0-9C8C-2DBB68028A04}" type="parTrans" cxnId="{151D3C81-4240-438D-AF26-78F644406AE2}">
      <dgm:prSet/>
      <dgm:spPr/>
      <dgm:t>
        <a:bodyPr/>
        <a:lstStyle/>
        <a:p>
          <a:endParaRPr lang="ru-RU"/>
        </a:p>
      </dgm:t>
    </dgm:pt>
    <dgm:pt modelId="{AC7F26DD-19AE-4286-B6A1-65872826F26D}" type="sibTrans" cxnId="{151D3C81-4240-438D-AF26-78F644406AE2}">
      <dgm:prSet/>
      <dgm:spPr/>
      <dgm:t>
        <a:bodyPr/>
        <a:lstStyle/>
        <a:p>
          <a:endParaRPr lang="ru-RU"/>
        </a:p>
      </dgm:t>
    </dgm:pt>
    <dgm:pt modelId="{846CC62D-20A4-4706-943E-AB734CCD2ED0}">
      <dgm:prSet/>
      <dgm:spPr>
        <a:solidFill>
          <a:srgbClr val="56A6AE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b="1" dirty="0">
              <a:latin typeface="Georgia" pitchFamily="18" charset="0"/>
            </a:rPr>
            <a:t>Межрегиональная научно-практическая конференция «Сетевое взаимодействие образовательных организаций как способ эффективного формирования гражданско-патриотических ориентиров у подрастающего поколения </a:t>
          </a:r>
        </a:p>
      </dgm:t>
    </dgm:pt>
    <dgm:pt modelId="{0435F4FD-F932-438D-8A37-D8F185D46AFC}" type="parTrans" cxnId="{DEC31AD7-F7FB-4BCE-A233-78AAB89E6846}">
      <dgm:prSet/>
      <dgm:spPr/>
      <dgm:t>
        <a:bodyPr/>
        <a:lstStyle/>
        <a:p>
          <a:endParaRPr lang="ru-RU"/>
        </a:p>
      </dgm:t>
    </dgm:pt>
    <dgm:pt modelId="{2DF1B531-1B83-468C-8D76-4AEC85C379A9}" type="sibTrans" cxnId="{DEC31AD7-F7FB-4BCE-A233-78AAB89E6846}">
      <dgm:prSet/>
      <dgm:spPr/>
      <dgm:t>
        <a:bodyPr/>
        <a:lstStyle/>
        <a:p>
          <a:endParaRPr lang="ru-RU"/>
        </a:p>
      </dgm:t>
    </dgm:pt>
    <dgm:pt modelId="{B36F6DE4-7584-41EA-B98B-65C4491D54F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Georgia" pitchFamily="18" charset="0"/>
            </a:rPr>
            <a:t>VII Всероссийская научно-практическая конференция «Современное дошкольное образование: теория и практика» (2023 г.), опыт работы опубликован в научно-практическом журнале «Современное дошкольное образование» (ISSN 2782-4519). </a:t>
          </a:r>
        </a:p>
      </dgm:t>
    </dgm:pt>
    <dgm:pt modelId="{3E66D22C-06C3-464E-966B-094DC781CEB0}" type="parTrans" cxnId="{6060DAC6-1959-4C17-BF8F-80F059BBECB5}">
      <dgm:prSet/>
      <dgm:spPr/>
      <dgm:t>
        <a:bodyPr/>
        <a:lstStyle/>
        <a:p>
          <a:endParaRPr lang="ru-RU"/>
        </a:p>
      </dgm:t>
    </dgm:pt>
    <dgm:pt modelId="{7A6D58A2-74F4-4756-A9F9-574884FBE57C}" type="sibTrans" cxnId="{6060DAC6-1959-4C17-BF8F-80F059BBECB5}">
      <dgm:prSet/>
      <dgm:spPr/>
      <dgm:t>
        <a:bodyPr/>
        <a:lstStyle/>
        <a:p>
          <a:endParaRPr lang="ru-RU"/>
        </a:p>
      </dgm:t>
    </dgm:pt>
    <dgm:pt modelId="{714433D6-63B9-4E8A-895B-492BF1E7CB3E}" type="pres">
      <dgm:prSet presAssocID="{87374D1A-DDE9-447E-9465-1E1D915D0A23}" presName="diagram" presStyleCnt="0">
        <dgm:presLayoutVars>
          <dgm:dir/>
          <dgm:resizeHandles val="exact"/>
        </dgm:presLayoutVars>
      </dgm:prSet>
      <dgm:spPr/>
    </dgm:pt>
    <dgm:pt modelId="{88FF5EB4-837D-4225-B57A-1E935DC447B1}" type="pres">
      <dgm:prSet presAssocID="{C120C535-6259-449D-B39F-9B67CE0A6B16}" presName="node" presStyleLbl="node1" presStyleIdx="0" presStyleCnt="3">
        <dgm:presLayoutVars>
          <dgm:bulletEnabled val="1"/>
        </dgm:presLayoutVars>
      </dgm:prSet>
      <dgm:spPr/>
    </dgm:pt>
    <dgm:pt modelId="{37C6B13A-8757-4A05-9FAB-DAEF8925F453}" type="pres">
      <dgm:prSet presAssocID="{AC7F26DD-19AE-4286-B6A1-65872826F26D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FADB94E-5328-4708-BADC-3F99E1EB0A39}" type="pres">
      <dgm:prSet presAssocID="{846CC62D-20A4-4706-943E-AB734CCD2ED0}" presName="node" presStyleLbl="node1" presStyleIdx="1" presStyleCnt="3">
        <dgm:presLayoutVars>
          <dgm:bulletEnabled val="1"/>
        </dgm:presLayoutVars>
      </dgm:prSet>
      <dgm:spPr/>
    </dgm:pt>
    <dgm:pt modelId="{9FF2AC84-DAF7-4239-8A75-27CC90CD6102}" type="pres">
      <dgm:prSet presAssocID="{2DF1B531-1B83-468C-8D76-4AEC85C379A9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4D346A73-CD31-47A6-B093-DBB4AA8B4877}" type="pres">
      <dgm:prSet presAssocID="{B36F6DE4-7584-41EA-B98B-65C4491D54FD}" presName="node" presStyleLbl="node1" presStyleIdx="2" presStyleCnt="3">
        <dgm:presLayoutVars>
          <dgm:bulletEnabled val="1"/>
        </dgm:presLayoutVars>
      </dgm:prSet>
      <dgm:spPr/>
    </dgm:pt>
  </dgm:ptLst>
  <dgm:cxnLst>
    <dgm:cxn modelId="{151D3C81-4240-438D-AF26-78F644406AE2}" srcId="{87374D1A-DDE9-447E-9465-1E1D915D0A23}" destId="{C120C535-6259-449D-B39F-9B67CE0A6B16}" srcOrd="0" destOrd="0" parTransId="{3BBF9D9E-CE3A-4BF0-9C8C-2DBB68028A04}" sibTransId="{AC7F26DD-19AE-4286-B6A1-65872826F26D}"/>
    <dgm:cxn modelId="{BF71CAC4-4D06-48DB-8997-20B5BCD48AC6}" type="presOf" srcId="{87374D1A-DDE9-447E-9465-1E1D915D0A23}" destId="{714433D6-63B9-4E8A-895B-492BF1E7CB3E}" srcOrd="0" destOrd="0" presId="urn:microsoft.com/office/officeart/2005/8/layout/default#1"/>
    <dgm:cxn modelId="{6060DAC6-1959-4C17-BF8F-80F059BBECB5}" srcId="{87374D1A-DDE9-447E-9465-1E1D915D0A23}" destId="{B36F6DE4-7584-41EA-B98B-65C4491D54FD}" srcOrd="2" destOrd="0" parTransId="{3E66D22C-06C3-464E-966B-094DC781CEB0}" sibTransId="{7A6D58A2-74F4-4756-A9F9-574884FBE57C}"/>
    <dgm:cxn modelId="{FC9EB7CD-9116-47C1-842D-4C076AE9682A}" type="presOf" srcId="{B36F6DE4-7584-41EA-B98B-65C4491D54FD}" destId="{4D346A73-CD31-47A6-B093-DBB4AA8B4877}" srcOrd="0" destOrd="0" presId="urn:microsoft.com/office/officeart/2005/8/layout/default#1"/>
    <dgm:cxn modelId="{DEC31AD7-F7FB-4BCE-A233-78AAB89E6846}" srcId="{87374D1A-DDE9-447E-9465-1E1D915D0A23}" destId="{846CC62D-20A4-4706-943E-AB734CCD2ED0}" srcOrd="1" destOrd="0" parTransId="{0435F4FD-F932-438D-8A37-D8F185D46AFC}" sibTransId="{2DF1B531-1B83-468C-8D76-4AEC85C379A9}"/>
    <dgm:cxn modelId="{576686F3-7C18-45D3-8D9B-663911A69B51}" type="presOf" srcId="{846CC62D-20A4-4706-943E-AB734CCD2ED0}" destId="{DFADB94E-5328-4708-BADC-3F99E1EB0A39}" srcOrd="0" destOrd="0" presId="urn:microsoft.com/office/officeart/2005/8/layout/default#1"/>
    <dgm:cxn modelId="{5B8D35F4-6123-4D00-950F-4C55D71D865A}" type="presOf" srcId="{C120C535-6259-449D-B39F-9B67CE0A6B16}" destId="{88FF5EB4-837D-4225-B57A-1E935DC447B1}" srcOrd="0" destOrd="0" presId="urn:microsoft.com/office/officeart/2005/8/layout/default#1"/>
    <dgm:cxn modelId="{90C1A15A-78A2-46E4-B74B-7591C699DBAB}" type="presParOf" srcId="{714433D6-63B9-4E8A-895B-492BF1E7CB3E}" destId="{88FF5EB4-837D-4225-B57A-1E935DC447B1}" srcOrd="0" destOrd="0" presId="urn:microsoft.com/office/officeart/2005/8/layout/default#1"/>
    <dgm:cxn modelId="{A51154F9-841F-44B0-ACA8-4A5541EB702D}" type="presParOf" srcId="{714433D6-63B9-4E8A-895B-492BF1E7CB3E}" destId="{37C6B13A-8757-4A05-9FAB-DAEF8925F453}" srcOrd="1" destOrd="0" presId="urn:microsoft.com/office/officeart/2005/8/layout/default#1"/>
    <dgm:cxn modelId="{5B1B85CD-0BA7-4A74-BB03-7EB1C1B30596}" type="presParOf" srcId="{714433D6-63B9-4E8A-895B-492BF1E7CB3E}" destId="{DFADB94E-5328-4708-BADC-3F99E1EB0A39}" srcOrd="2" destOrd="0" presId="urn:microsoft.com/office/officeart/2005/8/layout/default#1"/>
    <dgm:cxn modelId="{0614643C-BEB2-434E-9FA2-3B510910B6F1}" type="presParOf" srcId="{714433D6-63B9-4E8A-895B-492BF1E7CB3E}" destId="{9FF2AC84-DAF7-4239-8A75-27CC90CD6102}" srcOrd="3" destOrd="0" presId="urn:microsoft.com/office/officeart/2005/8/layout/default#1"/>
    <dgm:cxn modelId="{DB7AB9E7-38EE-4680-8491-429E6AF1ADBC}" type="presParOf" srcId="{714433D6-63B9-4E8A-895B-492BF1E7CB3E}" destId="{4D346A73-CD31-47A6-B093-DBB4AA8B4877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F5EB4-837D-4225-B57A-1E935DC447B1}">
      <dsp:nvSpPr>
        <dsp:cNvPr id="0" name=""/>
        <dsp:cNvSpPr/>
      </dsp:nvSpPr>
      <dsp:spPr>
        <a:xfrm>
          <a:off x="222925" y="1443"/>
          <a:ext cx="3010904" cy="1806542"/>
        </a:xfrm>
        <a:prstGeom prst="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Georgia" pitchFamily="18" charset="0"/>
            </a:rPr>
            <a:t>XIII </a:t>
          </a:r>
          <a:r>
            <a:rPr lang="ru-RU" sz="1300" b="1" kern="1200" dirty="0">
              <a:latin typeface="Georgia" pitchFamily="18" charset="0"/>
            </a:rPr>
            <a:t>открытый Краснодарский Фестиваль педагогических инициатив «Новые Идеи – Новой Школе» </a:t>
          </a:r>
        </a:p>
      </dsp:txBody>
      <dsp:txXfrm>
        <a:off x="222925" y="1443"/>
        <a:ext cx="3010904" cy="1806542"/>
      </dsp:txXfrm>
    </dsp:sp>
    <dsp:sp modelId="{DFADB94E-5328-4708-BADC-3F99E1EB0A39}">
      <dsp:nvSpPr>
        <dsp:cNvPr id="0" name=""/>
        <dsp:cNvSpPr/>
      </dsp:nvSpPr>
      <dsp:spPr>
        <a:xfrm>
          <a:off x="3534921" y="1443"/>
          <a:ext cx="3010904" cy="1806542"/>
        </a:xfrm>
        <a:prstGeom prst="rect">
          <a:avLst/>
        </a:prstGeom>
        <a:solidFill>
          <a:srgbClr val="56A6AE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Georgia" pitchFamily="18" charset="0"/>
            </a:rPr>
            <a:t>Межрегиональная научно-практическая конференция «Сетевое взаимодействие образовательных организаций как способ эффективного формирования гражданско-патриотических ориентиров у подрастающего поколения </a:t>
          </a:r>
        </a:p>
      </dsp:txBody>
      <dsp:txXfrm>
        <a:off x="3534921" y="1443"/>
        <a:ext cx="3010904" cy="1806542"/>
      </dsp:txXfrm>
    </dsp:sp>
    <dsp:sp modelId="{4D346A73-CD31-47A6-B093-DBB4AA8B4877}">
      <dsp:nvSpPr>
        <dsp:cNvPr id="0" name=""/>
        <dsp:cNvSpPr/>
      </dsp:nvSpPr>
      <dsp:spPr>
        <a:xfrm>
          <a:off x="1878923" y="2109077"/>
          <a:ext cx="3010904" cy="1806542"/>
        </a:xfrm>
        <a:prstGeom prst="rect">
          <a:avLst/>
        </a:prstGeom>
        <a:solidFill>
          <a:schemeClr val="accent4">
            <a:shade val="50000"/>
            <a:hueOff val="0"/>
            <a:satOff val="0"/>
            <a:lumOff val="27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Georgia" pitchFamily="18" charset="0"/>
            </a:rPr>
            <a:t>VII Всероссийская научно-практическая конференция «Современное дошкольное образование: теория и практика» (2023 г.), опыт работы опубликован в научно-практическом журнале «Современное дошкольное образование» (ISSN 2782-4519). </a:t>
          </a:r>
        </a:p>
      </dsp:txBody>
      <dsp:txXfrm>
        <a:off x="1878923" y="2109077"/>
        <a:ext cx="3010904" cy="1806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68393C8-A477-4AE1-9662-DDB0F88B36A4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A59F6DB-D1DB-41A3-8CF3-6C71E610EA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70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DF2E3-E341-498F-A5F1-09391BB7402D}" type="datetimeFigureOut">
              <a:rPr lang="ru-RU" smtClean="0"/>
              <a:pPr/>
              <a:t>25.12.2023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B4F7B-A5B1-4717-9AE4-F300993C2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33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4F7B-A5B1-4717-9AE4-F300993C2CE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490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4F7B-A5B1-4717-9AE4-F300993C2CE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8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4F7B-A5B1-4717-9AE4-F300993C2CE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86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4F7B-A5B1-4717-9AE4-F300993C2CE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86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4F7B-A5B1-4717-9AE4-F300993C2CE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86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707777" y="4794126"/>
            <a:ext cx="5510213" cy="49313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4F7B-A5B1-4717-9AE4-F300993C2CE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82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4F7B-A5B1-4717-9AE4-F300993C2CE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1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4F7B-A5B1-4717-9AE4-F300993C2CE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62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4F7B-A5B1-4717-9AE4-F300993C2CEC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27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4F7B-A5B1-4717-9AE4-F300993C2CE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4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4F7B-A5B1-4717-9AE4-F300993C2CE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8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8975" y="4759325"/>
            <a:ext cx="6067474" cy="4510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4F7B-A5B1-4717-9AE4-F300993C2CE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80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4F7B-A5B1-4717-9AE4-F300993C2CE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86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4F7B-A5B1-4717-9AE4-F300993C2CE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86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B4F7B-A5B1-4717-9AE4-F300993C2CE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78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7D122-ABCF-4B35-9A56-5FA6D43BD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2BB215-9FD5-4775-92CE-4666DF8B2E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AB12D2-237F-43D7-82F9-9C310000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E79CA1-BCAB-4EAD-8200-42513716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8086A0-369F-4109-B549-6CEB1896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2693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5CA5F-29D8-4D60-AD16-A0A266FC9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106ABF-AB8B-4D3E-ADD9-1D59E92C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EAE843-698C-48F7-A7F0-6E31E569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FBE5F2-4DA6-49B0-83F5-3E25F0A8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89C47-A20B-4E9E-8C80-DD196C2C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2933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03F2FF-219F-4A24-8060-17A7F2881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405F19-01FC-497F-8299-B9A517F02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7" y="273847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31E83C-16F6-43A8-83E4-E1F1AE9D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2ED0E-2DE3-4C29-95C4-7C0B572C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9EF3A3-3C8C-4A14-8315-CE8F75E7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63779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2"/>
            <a:ext cx="7772400" cy="1878807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6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7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7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9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94" y="200027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3" y="204791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94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076D-BD4C-4516-8031-F1D5B553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CA76FF-96A7-4E12-928D-518CBCF6E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2297A9-4A69-49D6-9A8E-8A4E9942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31326A-3909-4EDE-A947-34EB7E40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C60DF1-E40D-4F9D-BF9D-214B1960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7161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2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2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9AEE3-848F-4383-B3C3-82C15CF0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83BC1C-0956-4236-B5FB-BEBC9B91A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738836-CDB7-47B2-99D8-27C82821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A5219-C686-4AE9-A05F-C5A40FDA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4EABC9-3406-46D6-91C7-4672F9F0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278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7BF3D-196C-4E46-A046-39031E4C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65D871-6BAE-4F99-BBEF-59067D936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569EB2-36A8-47FB-9D2D-D6098946B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A1B2AC-F6E2-4BD9-ACE5-469DAE03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496139-0CF6-4AF3-9D28-5F03D3D5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F8CA94-CD09-4B0F-B18F-B56AF287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06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2C0DD-E239-4808-A481-B7493F7B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F36CCD-EA0B-4C66-90A2-28BD51099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F4B3D2-4295-4513-AAF5-4803714F9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8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F1097D-DE95-4489-82C7-AC022AF04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141D50-345F-429E-9174-F04E4BF2D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8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C1248-44E7-41AF-BBB5-8A7AAE7F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BE81B2-2619-40C9-9635-EE9EBC96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708CEE-1833-4EDC-BB5D-6A71EC62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6653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A38B1-A85D-4513-AD51-72039AAD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0E23CC-4A8A-41F0-8366-CCDF32074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707102-1FC5-445E-8F03-8BFE6C77B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60E124-885A-4AF1-B5EC-3B3D5E87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353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71DD9E-5121-41A6-BC3C-96C233B5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41C514-7FE7-4BF5-B782-896CB80D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DA15D0-EC4B-4501-88D5-18F21F4B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73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FB84E-B5DC-4010-9346-346F749A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AC84F5-6B08-4D37-B8F4-EB2E7144F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2AE412-636B-4448-8C96-33F32D555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96530C-A034-4DE1-9C67-BE0B6A98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1BD5A-4556-4AB0-A8FA-A3CFC910D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14C846-2AC6-440C-A7C5-468C593E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4622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E0505-A47A-41C9-A427-2C57ABF2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E8CAC3-38D1-47C3-AF8F-1BAB3A67C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F2423F-5FC1-473C-80BE-0CE9320BB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113460-6276-49ED-94EA-4F1D73C3A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45F94-FA93-4382-A576-4C25A3EE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B6562C-E3C2-4317-822A-E864F4FC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1175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02092-4925-42AE-9589-375E36EC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2D49A-1C55-42F0-83D1-CE671679F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F9AE0C-DE46-4A59-847B-A181B0112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42CA1-4371-4B34-A50A-F86F54BC9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ED384-2781-456C-B9F8-51CD6B424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54" y="4767266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2F742A-DF75-47D9-8E63-BD2D60EAC40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72" y="4767266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85" y="4767266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C419A18-B65D-4F79-974A-165A92AB836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40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jpe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detskiisad206" TargetMode="External"/><Relationship Id="rId3" Type="http://schemas.openxmlformats.org/officeDocument/2006/relationships/hyperlink" Target="file:///D:\&#1052;&#1077;&#1090;&#1086;&#1076;&#1080;&#1095;&#1077;&#1089;&#1082;&#1080;&#1081;%20&#1082;&#1072;&#1073;&#1080;&#1085;&#1077;&#1090;\1.%20%20%20&#1057;&#1058;&#1040;&#1056;&#1064;&#1048;&#1049;%20&#1042;&#1054;&#1057;&#1055;&#1048;&#1058;&#1040;&#1058;&#1045;&#1051;&#1068;\1.%20&#1048;&#1053;&#1053;&#1054;&#1042;&#1040;&#1062;&#1048;&#1054;&#1053;&#1053;&#1040;&#1071;%20&#1056;&#1040;&#1041;&#1054;&#1058;&#1040;\1.%20&#1052;&#1048;&#1055;\&#1052;&#1048;&#1055;%202022\&#1052;&#1048;&#1055;%20&#1085;&#1086;&#1088;&#1084;&#1072;&#1090;&#1080;&#1074;&#1082;&#1072;\&#1055;&#1088;&#1080;&#1082;&#1072;&#1079;%20%20&#8470;%2088-1-&#1054;&#1044;%20&#1086;&#1090;%2010.12.2021%20&#1052;&#1048;&#1055;%20&#1089;&#1086;&#1089;&#1090;&#1072;&#1074;,%20&#1087;&#1083;&#1072;&#1085;.pdf" TargetMode="External"/><Relationship Id="rId7" Type="http://schemas.openxmlformats.org/officeDocument/2006/relationships/hyperlink" Target="https://vk.com/publicdetsad206" TargetMode="External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206.centerstart.ru/node/348" TargetMode="External"/><Relationship Id="rId11" Type="http://schemas.openxmlformats.org/officeDocument/2006/relationships/image" Target="../media/image58.png"/><Relationship Id="rId5" Type="http://schemas.openxmlformats.org/officeDocument/2006/relationships/hyperlink" Target="mailto:detsad206@kubannet.ru" TargetMode="External"/><Relationship Id="rId10" Type="http://schemas.openxmlformats.org/officeDocument/2006/relationships/image" Target="../media/image57.jpeg"/><Relationship Id="rId4" Type="http://schemas.openxmlformats.org/officeDocument/2006/relationships/image" Target="../media/image7.jpeg"/><Relationship Id="rId9" Type="http://schemas.openxmlformats.org/officeDocument/2006/relationships/hyperlink" Target="https://rutube.ru/channel/2513712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7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фон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5901"/>
          <a:stretch>
            <a:fillRect/>
          </a:stretch>
        </p:blipFill>
        <p:spPr>
          <a:xfrm flipH="1" flipV="1">
            <a:off x="0" y="3949604"/>
            <a:ext cx="9144000" cy="1214434"/>
          </a:xfrm>
          <a:prstGeom prst="rect">
            <a:avLst/>
          </a:prstGeom>
          <a:effectLst/>
        </p:spPr>
      </p:pic>
      <p:pic>
        <p:nvPicPr>
          <p:cNvPr id="11" name="Рисунок 10" descr="фон.pn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 trans="26000"/>
                    </a14:imgEffect>
                    <a14:imgEffect>
                      <a14:saturation sat="2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2224113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134121-011F-4965-9FED-E1F51DFCCDC7}"/>
              </a:ext>
            </a:extLst>
          </p:cNvPr>
          <p:cNvSpPr txBox="1"/>
          <p:nvPr/>
        </p:nvSpPr>
        <p:spPr>
          <a:xfrm>
            <a:off x="571472" y="1347614"/>
            <a:ext cx="8249000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kern="0" dirty="0">
                <a:latin typeface="Georgia" pitchFamily="18" charset="0"/>
                <a:cs typeface="Times New Roman" pitchFamily="18" charset="0"/>
              </a:rPr>
              <a:t>Опыт работы </a:t>
            </a:r>
          </a:p>
          <a:p>
            <a:pPr algn="ctr">
              <a:lnSpc>
                <a:spcPct val="90000"/>
              </a:lnSpc>
            </a:pPr>
            <a:r>
              <a:rPr lang="ru-RU" sz="2400" b="1" kern="0" dirty="0">
                <a:latin typeface="Georgia" pitchFamily="18" charset="0"/>
                <a:cs typeface="Times New Roman" pitchFamily="18" charset="0"/>
              </a:rPr>
              <a:t>МБДОУ МО г. Краснодар «Детский сад № 206» по  реализации инновационного проекта </a:t>
            </a:r>
          </a:p>
          <a:p>
            <a:pPr algn="ctr">
              <a:lnSpc>
                <a:spcPct val="90000"/>
              </a:lnSpc>
            </a:pPr>
            <a:r>
              <a:rPr lang="ru-RU" sz="2400" b="1" kern="0" dirty="0">
                <a:latin typeface="Georgia" pitchFamily="18" charset="0"/>
                <a:cs typeface="Times New Roman" pitchFamily="18" charset="0"/>
              </a:rPr>
              <a:t>«Волонтерское движение как социальный тренд современного дошкольного образования»</a:t>
            </a:r>
          </a:p>
          <a:p>
            <a:pPr algn="ctr">
              <a:lnSpc>
                <a:spcPct val="90000"/>
              </a:lnSpc>
            </a:pPr>
            <a:r>
              <a:rPr lang="ru-RU" sz="2400" b="1" kern="0" dirty="0">
                <a:latin typeface="Georgia" pitchFamily="18" charset="0"/>
                <a:cs typeface="Times New Roman" pitchFamily="18" charset="0"/>
              </a:rPr>
              <a:t> (промежуточный этап)</a:t>
            </a:r>
          </a:p>
          <a:p>
            <a:pPr algn="ctr">
              <a:lnSpc>
                <a:spcPct val="90000"/>
              </a:lnSpc>
            </a:pPr>
            <a:endParaRPr lang="ru-RU" sz="2400" b="1" kern="0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4662" r="5254" b="4004"/>
          <a:stretch>
            <a:fillRect/>
          </a:stretch>
        </p:blipFill>
        <p:spPr bwMode="auto">
          <a:xfrm>
            <a:off x="8192180" y="123478"/>
            <a:ext cx="790927" cy="792088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215074" y="4731990"/>
            <a:ext cx="292893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Краснодар, 2023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20BBC1BE-C022-46FC-B60B-8C877F8598CA}"/>
              </a:ext>
            </a:extLst>
          </p:cNvPr>
          <p:cNvSpPr txBox="1">
            <a:spLocks/>
          </p:cNvSpPr>
          <p:nvPr/>
        </p:nvSpPr>
        <p:spPr>
          <a:xfrm>
            <a:off x="500034" y="0"/>
            <a:ext cx="8143932" cy="7560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kern="0" dirty="0">
                <a:latin typeface="Georgia" pitchFamily="18" charset="0"/>
                <a:cs typeface="Times New Roman" pitchFamily="18" charset="0"/>
              </a:rPr>
              <a:t>Муниципальное бюджетное дошкольное образовательное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kern="0" dirty="0">
                <a:latin typeface="Georgia" pitchFamily="18" charset="0"/>
                <a:cs typeface="Times New Roman" pitchFamily="18" charset="0"/>
              </a:rPr>
              <a:t>учреждение муниципального образования город  Краснодар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kern="0" dirty="0">
                <a:latin typeface="Georgia" pitchFamily="18" charset="0"/>
                <a:cs typeface="Times New Roman" pitchFamily="18" charset="0"/>
              </a:rPr>
              <a:t>«Детский сад комбинированного вида № 206»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310599"/>
            <a:ext cx="47123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Савченко Людмила Александровна, </a:t>
            </a:r>
          </a:p>
          <a:p>
            <a:r>
              <a:rPr lang="ru-RU" sz="13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старший воспитатель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" y="0"/>
            <a:ext cx="93821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51001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flipV="1">
            <a:off x="8" y="-5"/>
            <a:ext cx="9143999" cy="618393"/>
          </a:xfrm>
          <a:prstGeom prst="rect">
            <a:avLst/>
          </a:prstGeom>
          <a:noFill/>
        </p:spPr>
      </p:pic>
      <p:pic>
        <p:nvPicPr>
          <p:cNvPr id="1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556"/>
          <a:stretch>
            <a:fillRect/>
          </a:stretch>
        </p:blipFill>
        <p:spPr bwMode="auto">
          <a:xfrm flipH="1" flipV="1">
            <a:off x="7" y="4759041"/>
            <a:ext cx="9143999" cy="384463"/>
          </a:xfrm>
          <a:prstGeom prst="rect">
            <a:avLst/>
          </a:prstGeom>
          <a:noFill/>
        </p:spPr>
      </p:pic>
      <p:sp>
        <p:nvSpPr>
          <p:cNvPr id="7" name="AutoShape 4" descr="C:\Users\Tetris\Desktop\%D0%BA %D0%BF%D1%80%D0%B5%D0%B7%D0%B5%D0%BD%D1%82%D0%B0%D1%86%D0%B8%D0%B8\1.webp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D:\%D0%9C%D0%B5%D1%82%D0%BE%D0%B4%D0%B8%D1%87%D0%B5%D1%81%D0%BA%D0%B8%D0%B9 %D0%BA%D0%B0%D0%B1%D0%B8%D0%BD%D0%B5%D1%82\1.   %D0%A1%D0%A2%D0%90%D0%A0%D0%A8%D0%98%D0%99 %D0%92%D0%9E%D0%A1%D0%9F%D0%98%D0%A2%D0%90%D0%A2%D0%95%D0%9B%D0%AC\1. %D0%98%D0%9D%D0%9D%D0%9E%D0%92%D0%90%D0%A6%D0%98%D0%9E%D0%9D%D0%9D%D0%90%D0%AF %D0%A0%D0%90%D0%91%D0%9E%D0%A2%D0%90\1. %D0%9C%D0%98%D0%9F\%D0%9C%D0%98%D0%9F 2022\2.webp"/>
          <p:cNvSpPr>
            <a:spLocks noChangeAspect="1" noChangeArrowheads="1"/>
          </p:cNvSpPr>
          <p:nvPr/>
        </p:nvSpPr>
        <p:spPr bwMode="auto">
          <a:xfrm>
            <a:off x="307975" y="59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460375" y="1202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612775" y="2345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934" y="47581"/>
            <a:ext cx="8627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РЕЗУЛЬТАТИВНОСТЬ СОЦИАЛЬНО-ЗНАЧИМОЙ ДЕЯТЕЛЬНОСТИ</a:t>
            </a:r>
          </a:p>
          <a:p>
            <a:pPr lvl="0" algn="ctr"/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 ВОЕННО-ПАТРИОТИЧЕСКОЕ, СОЦИАЛЬНОЕ НАПРАВЛЕНИЕ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180748"/>
            <a:ext cx="3312369" cy="2784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4745" r="11494" b="9278"/>
          <a:stretch/>
        </p:blipFill>
        <p:spPr bwMode="auto">
          <a:xfrm>
            <a:off x="2933330" y="2125081"/>
            <a:ext cx="1637153" cy="2181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4806" r="13917" b="13221"/>
          <a:stretch/>
        </p:blipFill>
        <p:spPr bwMode="auto">
          <a:xfrm>
            <a:off x="4211960" y="2952289"/>
            <a:ext cx="1612808" cy="2062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25080"/>
            <a:ext cx="2091217" cy="287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115615" y="618388"/>
            <a:ext cx="80283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Georgia" pitchFamily="18" charset="0"/>
              </a:rPr>
              <a:t>ВСЕРОССИЙСКАЯ  ПАТРИОТИЧЕСКАЯ АКЦИЯ «РИСУЕМ ПОБЕДУ» -</a:t>
            </a:r>
          </a:p>
          <a:p>
            <a:pPr algn="ctr"/>
            <a:r>
              <a:rPr lang="ru-RU" sz="1100" b="1" dirty="0">
                <a:solidFill>
                  <a:srgbClr val="C00000"/>
                </a:solidFill>
                <a:latin typeface="Georgia" pitchFamily="18" charset="0"/>
              </a:rPr>
              <a:t>БОЛЕЕ </a:t>
            </a: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60 </a:t>
            </a:r>
            <a:r>
              <a:rPr lang="ru-RU" sz="1100" b="1" dirty="0">
                <a:solidFill>
                  <a:srgbClr val="C00000"/>
                </a:solidFill>
                <a:latin typeface="Georgia" pitchFamily="18" charset="0"/>
              </a:rPr>
              <a:t>РАБОТ,  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13</a:t>
            </a:r>
            <a:r>
              <a:rPr lang="ru-RU" sz="1100" b="1" dirty="0">
                <a:solidFill>
                  <a:srgbClr val="C00000"/>
                </a:solidFill>
                <a:latin typeface="Georgia" pitchFamily="18" charset="0"/>
              </a:rPr>
              <a:t> ДИПЛОМОВ;</a:t>
            </a:r>
          </a:p>
          <a:p>
            <a:pPr algn="ctr"/>
            <a:r>
              <a:rPr lang="ru-RU" sz="1100" b="1" dirty="0">
                <a:latin typeface="Georgia" pitchFamily="18" charset="0"/>
              </a:rPr>
              <a:t>АКЦИЯ  «ТЕПЛО РОДНОГО ДОМА», ГУМАНИТАРНАЯ ПОМОЩЬ ДЕТЯМ ЛУГАНСКОГО РЕСПУБЛИКАНСКОГО ДОМА РЕБЕНКА </a:t>
            </a:r>
            <a:r>
              <a:rPr lang="ru-RU" sz="1100" b="1" dirty="0">
                <a:solidFill>
                  <a:srgbClr val="C00000"/>
                </a:solidFill>
                <a:latin typeface="Georgia" pitchFamily="18" charset="0"/>
              </a:rPr>
              <a:t>БОЛЕЕ  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500 </a:t>
            </a:r>
            <a:r>
              <a:rPr lang="ru-RU" sz="1100" b="1" dirty="0">
                <a:solidFill>
                  <a:srgbClr val="C00000"/>
                </a:solidFill>
                <a:latin typeface="Georgia" pitchFamily="18" charset="0"/>
              </a:rPr>
              <a:t> УЧАСТНИКОВ;</a:t>
            </a:r>
          </a:p>
          <a:p>
            <a:pPr algn="ctr"/>
            <a:r>
              <a:rPr lang="ru-RU" sz="1200" b="1" dirty="0">
                <a:latin typeface="Georgia" pitchFamily="18" charset="0"/>
              </a:rPr>
              <a:t>АКЦИЯ  «ХРАБРАЯ КОРОБКА» СОВМЕСТНО С БЛАГОТВОРИТЕЛЬНЫМ ФОНДОМ </a:t>
            </a:r>
          </a:p>
          <a:p>
            <a:pPr algn="ctr"/>
            <a:r>
              <a:rPr lang="ru-RU" sz="1200" b="1" dirty="0">
                <a:latin typeface="Georgia" pitchFamily="18" charset="0"/>
              </a:rPr>
              <a:t>"МАРАФОН 5 ДНЕЙ«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БОЛЕЕ 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200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 УЧАСТНИКОВ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9417"/>
            <a:ext cx="9445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67548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flipV="1">
            <a:off x="8" y="-5"/>
            <a:ext cx="9143999" cy="618393"/>
          </a:xfrm>
          <a:prstGeom prst="rect">
            <a:avLst/>
          </a:prstGeom>
          <a:noFill/>
        </p:spPr>
      </p:pic>
      <p:pic>
        <p:nvPicPr>
          <p:cNvPr id="1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556"/>
          <a:stretch>
            <a:fillRect/>
          </a:stretch>
        </p:blipFill>
        <p:spPr bwMode="auto">
          <a:xfrm flipH="1" flipV="1">
            <a:off x="7" y="4759041"/>
            <a:ext cx="9143999" cy="384463"/>
          </a:xfrm>
          <a:prstGeom prst="rect">
            <a:avLst/>
          </a:prstGeom>
          <a:noFill/>
        </p:spPr>
      </p:pic>
      <p:sp>
        <p:nvSpPr>
          <p:cNvPr id="7" name="AutoShape 4" descr="C:\Users\Tetris\Desktop\%D0%BA %D0%BF%D1%80%D0%B5%D0%B7%D0%B5%D0%BD%D1%82%D0%B0%D1%86%D0%B8%D0%B8\1.webp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D:\%D0%9C%D0%B5%D1%82%D0%BE%D0%B4%D0%B8%D1%87%D0%B5%D1%81%D0%BA%D0%B8%D0%B9 %D0%BA%D0%B0%D0%B1%D0%B8%D0%BD%D0%B5%D1%82\1.   %D0%A1%D0%A2%D0%90%D0%A0%D0%A8%D0%98%D0%99 %D0%92%D0%9E%D0%A1%D0%9F%D0%98%D0%A2%D0%90%D0%A2%D0%95%D0%9B%D0%AC\1. %D0%98%D0%9D%D0%9D%D0%9E%D0%92%D0%90%D0%A6%D0%98%D0%9E%D0%9D%D0%9D%D0%90%D0%AF %D0%A0%D0%90%D0%91%D0%9E%D0%A2%D0%90\1. %D0%9C%D0%98%D0%9F\%D0%9C%D0%98%D0%9F 2022\2.webp"/>
          <p:cNvSpPr>
            <a:spLocks noChangeAspect="1" noChangeArrowheads="1"/>
          </p:cNvSpPr>
          <p:nvPr/>
        </p:nvSpPr>
        <p:spPr bwMode="auto">
          <a:xfrm>
            <a:off x="307975" y="59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460375" y="1202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612775" y="2345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87474"/>
            <a:ext cx="8627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РЕЗУЛЬТАТИВНОСТЬ СОЦИАЛЬНО-ЗНАЧИМОЙ ДЕЯТЕЛЬНОСТИ</a:t>
            </a:r>
          </a:p>
          <a:p>
            <a:pPr lvl="0" algn="ctr"/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ХУДОЖЕСТВЕННОЕ НАПРАВЛЕНИЕ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092" y="1527387"/>
            <a:ext cx="1861753" cy="3231654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Georgia" pitchFamily="18" charset="0"/>
              </a:rPr>
              <a:t>БОЛЕЕ 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30</a:t>
            </a:r>
            <a:r>
              <a:rPr lang="ru-RU" sz="1200" b="1" dirty="0">
                <a:latin typeface="Georgia" pitchFamily="18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ДИПЛОМОВ ЛАУРЕАТОВ, 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6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 БЛАГОДАРСТВЕННЫХ ПИСЕМ </a:t>
            </a:r>
          </a:p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100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 УЧАСТНИКОВ </a:t>
            </a:r>
            <a:r>
              <a:rPr lang="ru-RU" sz="1200" b="1" dirty="0">
                <a:latin typeface="Georgia" pitchFamily="18" charset="0"/>
              </a:rPr>
              <a:t>МЕЖМУНИЦИПАЛЬНОГО ФЕСТИВАЛЯ ПРАВОСЛАВНОЙ КУЛЬТУРЫ «ПАСХАЛЬНОЕ ПОЗДРАВЛЕНИЕ», «ТРОИЦИНО УТРО»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58" y="1587324"/>
            <a:ext cx="2049377" cy="3154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54" y="843559"/>
            <a:ext cx="1502115" cy="2002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75" y="843559"/>
            <a:ext cx="3194312" cy="2020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65" y="2960220"/>
            <a:ext cx="1537479" cy="2093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r="6262"/>
          <a:stretch/>
        </p:blipFill>
        <p:spPr bwMode="auto">
          <a:xfrm>
            <a:off x="4192076" y="2926748"/>
            <a:ext cx="3194312" cy="2126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4" y="71283"/>
            <a:ext cx="9445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00545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flipV="1">
            <a:off x="8" y="-5"/>
            <a:ext cx="9143999" cy="618393"/>
          </a:xfrm>
          <a:prstGeom prst="rect">
            <a:avLst/>
          </a:prstGeom>
          <a:noFill/>
        </p:spPr>
      </p:pic>
      <p:pic>
        <p:nvPicPr>
          <p:cNvPr id="1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556"/>
          <a:stretch>
            <a:fillRect/>
          </a:stretch>
        </p:blipFill>
        <p:spPr bwMode="auto">
          <a:xfrm flipH="1" flipV="1">
            <a:off x="7" y="4759041"/>
            <a:ext cx="9143999" cy="384463"/>
          </a:xfrm>
          <a:prstGeom prst="rect">
            <a:avLst/>
          </a:prstGeom>
          <a:noFill/>
        </p:spPr>
      </p:pic>
      <p:sp>
        <p:nvSpPr>
          <p:cNvPr id="7" name="AutoShape 4" descr="C:\Users\Tetris\Desktop\%D0%BA %D0%BF%D1%80%D0%B5%D0%B7%D0%B5%D0%BD%D1%82%D0%B0%D1%86%D0%B8%D0%B8\1.webp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D:\%D0%9C%D0%B5%D1%82%D0%BE%D0%B4%D0%B8%D1%87%D0%B5%D1%81%D0%BA%D0%B8%D0%B9 %D0%BA%D0%B0%D0%B1%D0%B8%D0%BD%D0%B5%D1%82\1.   %D0%A1%D0%A2%D0%90%D0%A0%D0%A8%D0%98%D0%99 %D0%92%D0%9E%D0%A1%D0%9F%D0%98%D0%A2%D0%90%D0%A2%D0%95%D0%9B%D0%AC\1. %D0%98%D0%9D%D0%9D%D0%9E%D0%92%D0%90%D0%A6%D0%98%D0%9E%D0%9D%D0%9D%D0%90%D0%AF %D0%A0%D0%90%D0%91%D0%9E%D0%A2%D0%90\1. %D0%9C%D0%98%D0%9F\%D0%9C%D0%98%D0%9F 2022\2.webp"/>
          <p:cNvSpPr>
            <a:spLocks noChangeAspect="1" noChangeArrowheads="1"/>
          </p:cNvSpPr>
          <p:nvPr/>
        </p:nvSpPr>
        <p:spPr bwMode="auto">
          <a:xfrm>
            <a:off x="307975" y="59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460375" y="1202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612775" y="2345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57226"/>
            <a:ext cx="5632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ВЗАИМОДЕЙСТВИЕ С РОДИТЕЛЯМИ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5256" y="595580"/>
            <a:ext cx="70672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ЦИКЛ КОНСУЛЬТАЦИЙ ДЛЯ РОДИТЕЛЕЙ  </a:t>
            </a:r>
            <a:r>
              <a:rPr lang="ru-RU" sz="1400" b="1" dirty="0">
                <a:latin typeface="Georgia" pitchFamily="18" charset="0"/>
              </a:rPr>
              <a:t>юных волонтеров </a:t>
            </a: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НА СТРАНИЦЕ ВК, </a:t>
            </a:r>
            <a:r>
              <a:rPr lang="ru-RU" sz="1400" b="1" dirty="0">
                <a:latin typeface="Georgia" pitchFamily="18" charset="0"/>
              </a:rPr>
              <a:t>пропагандирующих защиту природы, бережное отношение к своему здоровью, оказание помощи окружающим, оказание консультативной психолого-педагогической помощи по вопросам формирования личностных качеств ребенка </a:t>
            </a:r>
            <a:endParaRPr lang="ru-RU" sz="1600" b="1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3" y="2092835"/>
            <a:ext cx="1763342" cy="2351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22" y="2057627"/>
            <a:ext cx="3325645" cy="2376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615" y="2067693"/>
            <a:ext cx="3347864" cy="2376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3" y="-5"/>
            <a:ext cx="9445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32580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flipV="1">
            <a:off x="8" y="-5"/>
            <a:ext cx="9143999" cy="618393"/>
          </a:xfrm>
          <a:prstGeom prst="rect">
            <a:avLst/>
          </a:prstGeom>
          <a:noFill/>
        </p:spPr>
      </p:pic>
      <p:pic>
        <p:nvPicPr>
          <p:cNvPr id="1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556"/>
          <a:stretch>
            <a:fillRect/>
          </a:stretch>
        </p:blipFill>
        <p:spPr bwMode="auto">
          <a:xfrm flipH="1" flipV="1">
            <a:off x="7" y="4759041"/>
            <a:ext cx="9143999" cy="384463"/>
          </a:xfrm>
          <a:prstGeom prst="rect">
            <a:avLst/>
          </a:prstGeom>
          <a:noFill/>
        </p:spPr>
      </p:pic>
      <p:sp>
        <p:nvSpPr>
          <p:cNvPr id="7" name="AutoShape 4" descr="C:\Users\Tetris\Desktop\%D0%BA %D0%BF%D1%80%D0%B5%D0%B7%D0%B5%D0%BD%D1%82%D0%B0%D1%86%D0%B8%D0%B8\1.webp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D:\%D0%9C%D0%B5%D1%82%D0%BE%D0%B4%D0%B8%D1%87%D0%B5%D1%81%D0%BA%D0%B8%D0%B9 %D0%BA%D0%B0%D0%B1%D0%B8%D0%BD%D0%B5%D1%82\1.   %D0%A1%D0%A2%D0%90%D0%A0%D0%A8%D0%98%D0%99 %D0%92%D0%9E%D0%A1%D0%9F%D0%98%D0%A2%D0%90%D0%A2%D0%95%D0%9B%D0%AC\1. %D0%98%D0%9D%D0%9D%D0%9E%D0%92%D0%90%D0%A6%D0%98%D0%9E%D0%9D%D0%9D%D0%90%D0%AF %D0%A0%D0%90%D0%91%D0%9E%D0%A2%D0%90\1. %D0%9C%D0%98%D0%9F\%D0%9C%D0%98%D0%9F 2022\2.webp"/>
          <p:cNvSpPr>
            <a:spLocks noChangeAspect="1" noChangeArrowheads="1"/>
          </p:cNvSpPr>
          <p:nvPr/>
        </p:nvSpPr>
        <p:spPr bwMode="auto">
          <a:xfrm>
            <a:off x="307975" y="59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460375" y="1202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612775" y="2345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r="14949"/>
          <a:stretch/>
        </p:blipFill>
        <p:spPr bwMode="auto">
          <a:xfrm>
            <a:off x="84293" y="722265"/>
            <a:ext cx="4714137" cy="302988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r="16786"/>
          <a:stretch/>
        </p:blipFill>
        <p:spPr bwMode="auto">
          <a:xfrm>
            <a:off x="4205654" y="1786122"/>
            <a:ext cx="4758835" cy="3267363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45815" y="-27943"/>
            <a:ext cx="8690411" cy="738664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 ПО ОПРЕДЕЛЕНИЮ УРОВНЯ РАЗВИТИЯ </a:t>
            </a:r>
          </a:p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КОММУНИКАТИВНЫХ НАВЫКОВ У ДЕТЕЙ 5 -7 ЛЕТ ДО И ПОСЛЕ УЧАСТИЯ В МЕРОПРИЯТИЯХ, ПРОВОДИМЫХ В РАМКАХ ИННОВАЦИОННОЙ ДЕЯТЕЛЬНОСТИ </a:t>
            </a:r>
          </a:p>
        </p:txBody>
      </p:sp>
      <p:sp>
        <p:nvSpPr>
          <p:cNvPr id="67" name="Штриховая стрелка вправо 66"/>
          <p:cNvSpPr/>
          <p:nvPr/>
        </p:nvSpPr>
        <p:spPr>
          <a:xfrm rot="16200000">
            <a:off x="-1020603" y="3592319"/>
            <a:ext cx="428625" cy="620684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710721"/>
            <a:ext cx="37193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Проявляют умение выслушать собеседника, активно обсуждают возможный вариант совместной работы.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" y="3758718"/>
            <a:ext cx="44471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Координируют способы действия.  Легко вступают в контакт со взрослыми и сверстниками.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Способны к критическому осмыслению своего поступка, стремятся к оказанию помощи.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3" y="80826"/>
            <a:ext cx="9445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91028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flipV="1">
            <a:off x="8" y="-5"/>
            <a:ext cx="9143999" cy="618393"/>
          </a:xfrm>
          <a:prstGeom prst="rect">
            <a:avLst/>
          </a:prstGeom>
          <a:noFill/>
        </p:spPr>
      </p:pic>
      <p:pic>
        <p:nvPicPr>
          <p:cNvPr id="1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556"/>
          <a:stretch>
            <a:fillRect/>
          </a:stretch>
        </p:blipFill>
        <p:spPr bwMode="auto">
          <a:xfrm flipH="1" flipV="1">
            <a:off x="7" y="4759041"/>
            <a:ext cx="9143999" cy="38446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7975" y="142858"/>
            <a:ext cx="6712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ДИССЕМИНАЦИЯ ОПЫТА </a:t>
            </a:r>
          </a:p>
        </p:txBody>
      </p:sp>
      <p:pic>
        <p:nvPicPr>
          <p:cNvPr id="3078" name="Picture 6" descr="F:\HPSCANS\img20230807_114531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72" y="27271"/>
            <a:ext cx="187967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091111596"/>
              </p:ext>
            </p:extLst>
          </p:nvPr>
        </p:nvGraphicFramePr>
        <p:xfrm>
          <a:off x="233703" y="1134404"/>
          <a:ext cx="6768752" cy="391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77" name="Picture 5" descr="F:\HPSCANS\img20230807_1147467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05" y="1203598"/>
            <a:ext cx="1889677" cy="224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Методический кабинет\1.   СТАРШИЙ ВОСПИТАТЕЛЬ\!! ДОКУМЕНТЫ САВЧЕНКО\1.Аттестация\Савченко\Дипломы конкурсов грамоты\СЕРТИФИКАТ НПК 202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88" y="2686576"/>
            <a:ext cx="1866793" cy="23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" y="-5"/>
            <a:ext cx="9445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96955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Савченко ЛА\1620829706_27-phonoteka_org-p-fon-dlya-prezentatsii-delovoi-stil-serii-27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flipV="1">
            <a:off x="8" y="-3"/>
            <a:ext cx="9143999" cy="7143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53717" y="148845"/>
            <a:ext cx="5126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Georgia" pitchFamily="18" charset="0"/>
              </a:rPr>
              <a:t>КОНТАКТНЫЕ ДАННЫЕ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679789"/>
            <a:ext cx="60310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atin typeface="Georgia" pitchFamily="18" charset="0"/>
              </a:rPr>
              <a:t>Муниципальное автономное дошкольное  образовательное учреждение муниципального образования город Краснодар</a:t>
            </a:r>
            <a:br>
              <a:rPr lang="ru-RU" sz="1700" b="1" dirty="0">
                <a:latin typeface="Georgia" pitchFamily="18" charset="0"/>
              </a:rPr>
            </a:br>
            <a:r>
              <a:rPr lang="ru-RU" sz="1700" b="1" dirty="0">
                <a:latin typeface="Georgia" pitchFamily="18" charset="0"/>
              </a:rPr>
              <a:t> «Детский сад комбинированного вида №206</a:t>
            </a:r>
          </a:p>
          <a:p>
            <a:endParaRPr lang="ru-RU" sz="1700" dirty="0"/>
          </a:p>
          <a:p>
            <a:pPr algn="ctr"/>
            <a:r>
              <a:rPr lang="ru-RU" sz="1700" b="1" dirty="0">
                <a:latin typeface="Georgia" pitchFamily="18" charset="0"/>
              </a:rPr>
              <a:t>350916  Российская Федерация, </a:t>
            </a:r>
          </a:p>
          <a:p>
            <a:pPr algn="ctr"/>
            <a:r>
              <a:rPr lang="ru-RU" sz="1700" b="1" dirty="0">
                <a:latin typeface="Georgia" pitchFamily="18" charset="0"/>
              </a:rPr>
              <a:t>Краснодарский край </a:t>
            </a:r>
          </a:p>
          <a:p>
            <a:pPr algn="ctr"/>
            <a:r>
              <a:rPr lang="ru-RU" sz="1700" b="1" dirty="0">
                <a:latin typeface="Georgia" pitchFamily="18" charset="0"/>
              </a:rPr>
              <a:t>город Краснодар, станица Елизаветинская, </a:t>
            </a:r>
          </a:p>
          <a:p>
            <a:pPr algn="ctr"/>
            <a:r>
              <a:rPr lang="ru-RU" sz="1700" b="1" dirty="0">
                <a:latin typeface="Georgia" pitchFamily="18" charset="0"/>
              </a:rPr>
              <a:t>улица Красная, 34</a:t>
            </a:r>
          </a:p>
          <a:p>
            <a:pPr algn="ctr"/>
            <a:endParaRPr lang="ru-RU" sz="1700" b="1" dirty="0">
              <a:solidFill>
                <a:srgbClr val="003399"/>
              </a:solidFill>
              <a:latin typeface="Georgia" pitchFamily="18" charset="0"/>
            </a:endParaRPr>
          </a:p>
          <a:p>
            <a:pPr algn="ctr"/>
            <a:r>
              <a:rPr lang="ru-RU" sz="1700" b="1" dirty="0">
                <a:solidFill>
                  <a:srgbClr val="003399"/>
                </a:solidFill>
                <a:latin typeface="Georgia" pitchFamily="18" charset="0"/>
              </a:rPr>
              <a:t>Тел. 8 (861) 229-12-61</a:t>
            </a:r>
          </a:p>
          <a:p>
            <a:pPr algn="ctr"/>
            <a:r>
              <a:rPr lang="ru-RU" sz="1700" b="1" dirty="0" err="1">
                <a:solidFill>
                  <a:srgbClr val="003399"/>
                </a:solidFill>
                <a:latin typeface="Georgia" pitchFamily="18" charset="0"/>
              </a:rPr>
              <a:t>email</a:t>
            </a:r>
            <a:r>
              <a:rPr lang="ru-RU" sz="1700" b="1" dirty="0">
                <a:solidFill>
                  <a:srgbClr val="003399"/>
                </a:solidFill>
                <a:latin typeface="Georgia" pitchFamily="18" charset="0"/>
              </a:rPr>
              <a:t>: </a:t>
            </a:r>
            <a:r>
              <a:rPr lang="ru-RU" sz="1700" b="1" dirty="0">
                <a:solidFill>
                  <a:srgbClr val="003399"/>
                </a:solidFill>
                <a:latin typeface="Georgia" pitchFamily="18" charset="0"/>
                <a:hlinkClick r:id="rId5"/>
              </a:rPr>
              <a:t>detsad206@kubannet.ru</a:t>
            </a:r>
            <a:r>
              <a:rPr lang="ru-RU" sz="1700" b="1" dirty="0">
                <a:solidFill>
                  <a:srgbClr val="003399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en-US" sz="1700" b="1" dirty="0">
                <a:solidFill>
                  <a:srgbClr val="003399"/>
                </a:solidFill>
                <a:latin typeface="Georgia" pitchFamily="18" charset="0"/>
                <a:hlinkClick r:id="rId6"/>
              </a:rPr>
              <a:t>https://ds206.centerstart.ru/node/348</a:t>
            </a:r>
            <a:endParaRPr lang="ru-RU" sz="1700" b="1" dirty="0">
              <a:solidFill>
                <a:srgbClr val="003399"/>
              </a:solidFill>
              <a:latin typeface="Georgia" pitchFamily="18" charset="0"/>
            </a:endParaRPr>
          </a:p>
          <a:p>
            <a:pPr algn="ctr"/>
            <a:r>
              <a:rPr lang="en-US" sz="1700" b="1" dirty="0">
                <a:solidFill>
                  <a:srgbClr val="003399"/>
                </a:solidFill>
                <a:latin typeface="Georgia" pitchFamily="18" charset="0"/>
                <a:hlinkClick r:id="rId7"/>
              </a:rPr>
              <a:t>https://vk.com/publicdetsad206</a:t>
            </a:r>
            <a:r>
              <a:rPr lang="ru-RU" sz="1700" b="1" dirty="0">
                <a:solidFill>
                  <a:srgbClr val="003399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en-US" sz="1700" b="1" dirty="0">
                <a:solidFill>
                  <a:srgbClr val="003399"/>
                </a:solidFill>
                <a:latin typeface="Georgia" pitchFamily="18" charset="0"/>
                <a:hlinkClick r:id="rId8"/>
              </a:rPr>
              <a:t>https://t.me/detskiisad206</a:t>
            </a:r>
            <a:r>
              <a:rPr lang="ru-RU" sz="1700" b="1" dirty="0">
                <a:solidFill>
                  <a:srgbClr val="003399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en-US" sz="1700" b="1" dirty="0">
                <a:solidFill>
                  <a:srgbClr val="003399"/>
                </a:solidFill>
                <a:latin typeface="Georgia" pitchFamily="18" charset="0"/>
                <a:hlinkClick r:id="rId9"/>
              </a:rPr>
              <a:t>https://rutube.ru/channel/25137128/</a:t>
            </a:r>
            <a:r>
              <a:rPr lang="ru-RU" sz="1700" b="1" dirty="0">
                <a:solidFill>
                  <a:srgbClr val="003399"/>
                </a:solidFill>
                <a:latin typeface="Georgia" pitchFamily="18" charset="0"/>
              </a:rPr>
              <a:t> </a:t>
            </a:r>
          </a:p>
          <a:p>
            <a:endParaRPr lang="ru-RU" sz="1700" dirty="0">
              <a:solidFill>
                <a:prstClr val="black"/>
              </a:solidFill>
            </a:endParaRPr>
          </a:p>
          <a:p>
            <a:endParaRPr lang="ru-RU" sz="17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Tetris\AppData\Local\Temp\Rar$DI00.981\¦¦¦-¦+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95233"/>
            <a:ext cx="2000265" cy="176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tris\AppData\Local\Temp\Rar$DI02.111\publicdetsad206¦-¦¦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8" y="2846045"/>
            <a:ext cx="1625426" cy="149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067"/>
            <a:ext cx="9445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8854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фон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trans="26000"/>
                    </a14:imgEffect>
                    <a14:imgEffect>
                      <a14:saturation sat="2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"/>
            <a:ext cx="9144000" cy="2224113"/>
          </a:xfrm>
          <a:prstGeom prst="rect">
            <a:avLst/>
          </a:prstGeom>
          <a:ln>
            <a:noFill/>
          </a:ln>
        </p:spPr>
      </p:pic>
      <p:sp>
        <p:nvSpPr>
          <p:cNvPr id="7" name="AutoShape 4" descr="C:\Users\Tetris\Desktop\%D0%BA %D0%BF%D1%80%D0%B5%D0%B7%D0%B5%D0%BD%D1%82%D0%B0%D1%86%D0%B8%D0%B8\1.webp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2" descr="D:\%D0%9C%D0%B5%D1%82%D0%BE%D0%B4%D0%B8%D1%87%D0%B5%D1%81%D0%BA%D0%B8%D0%B9 %D0%BA%D0%B0%D0%B1%D0%B8%D0%BD%D0%B5%D1%82\1.   %D0%A1%D0%A2%D0%90%D0%A0%D0%A8%D0%98%D0%99 %D0%92%D0%9E%D0%A1%D0%9F%D0%98%D0%A2%D0%90%D0%A2%D0%95%D0%9B%D0%AC\1. %D0%98%D0%9D%D0%9D%D0%9E%D0%92%D0%90%D0%A6%D0%98%D0%9E%D0%9D%D0%9D%D0%90%D0%AF %D0%A0%D0%90%D0%91%D0%9E%D0%A2%D0%90\1. %D0%9C%D0%98%D0%9F\%D0%9C%D0%98%D0%9F 2022\2.webp"/>
          <p:cNvSpPr>
            <a:spLocks noChangeAspect="1" noChangeArrowheads="1"/>
          </p:cNvSpPr>
          <p:nvPr/>
        </p:nvSpPr>
        <p:spPr bwMode="auto">
          <a:xfrm>
            <a:off x="307975" y="59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8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460375" y="1202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0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612775" y="2345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5582" y="48475"/>
            <a:ext cx="85928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АКТУАЛЬНОСТЬ ПРОЕКТА</a:t>
            </a: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lvl="0" algn="ctr"/>
            <a:r>
              <a:rPr lang="en-US" sz="1400" b="1" kern="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[</a:t>
            </a:r>
            <a:r>
              <a:rPr lang="ru-RU" sz="1400" b="1" kern="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привлечение детей к участию в социально значимых познавательных, творческих, культурных, краеведческих, спортивных и благотворительных проектах, в волонтерском движении</a:t>
            </a:r>
            <a:r>
              <a:rPr lang="en-US" sz="1400" b="1" kern="0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]</a:t>
            </a:r>
            <a:r>
              <a:rPr lang="en-US" sz="1400" b="1" kern="0" dirty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400" b="1" kern="0" dirty="0">
                <a:solidFill>
                  <a:srgbClr val="0070C0"/>
                </a:solidFill>
                <a:latin typeface="Georgia" pitchFamily="18" charset="0"/>
                <a:cs typeface="Times New Roman" pitchFamily="18" charset="0"/>
              </a:rPr>
              <a:t>[Стратегии развития воспитания в Российской Федерации на период до 2025 года]</a:t>
            </a:r>
          </a:p>
          <a:p>
            <a:pPr lvl="0" algn="ctr"/>
            <a:endParaRPr lang="ru-RU" sz="1400" b="1" kern="0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1" name="AutoShape 12" descr="https://thumbs.dreamstime.com/z/%D1%81%D1%80%D0%BE%D0%BA-infographic-45042633.jpg"/>
          <p:cNvSpPr>
            <a:spLocks noChangeAspect="1" noChangeArrowheads="1"/>
          </p:cNvSpPr>
          <p:nvPr/>
        </p:nvSpPr>
        <p:spPr bwMode="auto">
          <a:xfrm>
            <a:off x="765175" y="34885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AutoShape 14" descr="https://thumbs.dreamstime.com/z/%D1%81%D1%80%D0%BE%D0%BA-infographic-45042633.jpg"/>
          <p:cNvSpPr>
            <a:spLocks noChangeAspect="1" noChangeArrowheads="1"/>
          </p:cNvSpPr>
          <p:nvPr/>
        </p:nvSpPr>
        <p:spPr bwMode="auto">
          <a:xfrm>
            <a:off x="917575" y="4631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" name="AutoShape 17" descr="https://img.freepik.com/free-vector/infographic-template-design_1167-158.jpg?size=626&amp;ext=jpg"/>
          <p:cNvSpPr>
            <a:spLocks noChangeAspect="1" noChangeArrowheads="1"/>
          </p:cNvSpPr>
          <p:nvPr/>
        </p:nvSpPr>
        <p:spPr bwMode="auto">
          <a:xfrm>
            <a:off x="1069975" y="5774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635896" y="2193711"/>
            <a:ext cx="2131046" cy="13501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-3273761" y="4096084"/>
            <a:ext cx="891717" cy="40673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>
            <a:off x="-3319592" y="3417448"/>
            <a:ext cx="891717" cy="40673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057804"/>
            <a:ext cx="2357454" cy="150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4572000" y="1214428"/>
            <a:ext cx="3887124" cy="1863600"/>
          </a:xfrm>
          <a:prstGeom prst="wedgeEllipseCallout">
            <a:avLst>
              <a:gd name="adj1" fmla="val -42141"/>
              <a:gd name="adj2" fmla="val 53141"/>
            </a:avLst>
          </a:prstGeom>
          <a:gradFill flip="none" rotWithShape="1">
            <a:gsLst>
              <a:gs pos="0">
                <a:srgbClr val="56A6AE">
                  <a:shade val="30000"/>
                  <a:satMod val="115000"/>
                </a:srgbClr>
              </a:gs>
              <a:gs pos="50000">
                <a:srgbClr val="56A6AE">
                  <a:shade val="67500"/>
                  <a:satMod val="115000"/>
                </a:srgbClr>
              </a:gs>
              <a:gs pos="100000">
                <a:srgbClr val="56A6AE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kern="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1200" b="1" kern="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ЗАДАЧИ: приобщение детей к базовым ценностям российского народа ; создание условий для формирования ценностного отношения к окружающему миру</a:t>
            </a:r>
          </a:p>
          <a:p>
            <a:pPr algn="ctr"/>
            <a:endParaRPr lang="ru-RU" sz="1200" dirty="0"/>
          </a:p>
        </p:txBody>
      </p:sp>
      <p:sp>
        <p:nvSpPr>
          <p:cNvPr id="29" name="Овальная выноска 28"/>
          <p:cNvSpPr/>
          <p:nvPr/>
        </p:nvSpPr>
        <p:spPr>
          <a:xfrm>
            <a:off x="329847" y="1158140"/>
            <a:ext cx="3952806" cy="1820274"/>
          </a:xfrm>
          <a:prstGeom prst="wedgeEllipseCallout">
            <a:avLst>
              <a:gd name="adj1" fmla="val 36338"/>
              <a:gd name="adj2" fmla="val 54457"/>
            </a:avLst>
          </a:prstGeom>
          <a:solidFill>
            <a:srgbClr val="56A6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200" b="1" kern="0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lvl="0" algn="ctr"/>
            <a:r>
              <a:rPr lang="ru-RU" sz="1200" b="1" kern="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ЦЕЛЬ : разностороннее развитие ребёнка в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</a:t>
            </a:r>
          </a:p>
          <a:p>
            <a:endParaRPr lang="ru-RU" sz="1200" dirty="0"/>
          </a:p>
        </p:txBody>
      </p:sp>
      <p:sp>
        <p:nvSpPr>
          <p:cNvPr id="10" name="Пятиугольник 9"/>
          <p:cNvSpPr/>
          <p:nvPr/>
        </p:nvSpPr>
        <p:spPr>
          <a:xfrm rot="10800000">
            <a:off x="5766942" y="3182574"/>
            <a:ext cx="3266938" cy="1657430"/>
          </a:xfrm>
          <a:prstGeom prst="homePlate">
            <a:avLst/>
          </a:prstGeom>
          <a:noFill/>
          <a:ln w="38100">
            <a:solidFill>
              <a:srgbClr val="0099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ятиугольник 31"/>
          <p:cNvSpPr/>
          <p:nvPr/>
        </p:nvSpPr>
        <p:spPr>
          <a:xfrm>
            <a:off x="110120" y="3182575"/>
            <a:ext cx="3165736" cy="1657430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99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kern="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ПРИНЦИПЫ: </a:t>
            </a:r>
          </a:p>
          <a:p>
            <a:pPr algn="ctr"/>
            <a:r>
              <a:rPr lang="ru-RU" sz="1500" b="1" kern="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поддержка инициативы детей в различных видах деятельности; сотрудничество ДОО с семьей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3214692"/>
            <a:ext cx="2857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kern="0" dirty="0">
                <a:latin typeface="Georgia" pitchFamily="18" charset="0"/>
                <a:cs typeface="Times New Roman" pitchFamily="18" charset="0"/>
              </a:rPr>
              <a:t>ПРИНЦИПЫ: </a:t>
            </a:r>
          </a:p>
          <a:p>
            <a:pPr algn="ctr"/>
            <a:r>
              <a:rPr lang="ru-RU" sz="1500" b="1" kern="0" dirty="0">
                <a:latin typeface="Georgia" pitchFamily="18" charset="0"/>
                <a:cs typeface="Times New Roman" pitchFamily="18" charset="0"/>
              </a:rPr>
              <a:t>признание ребёнка полноценным участником (субъектом) образовательных отношений</a:t>
            </a:r>
            <a:endParaRPr lang="ru-RU" sz="1500" dirty="0"/>
          </a:p>
        </p:txBody>
      </p:sp>
      <p:sp>
        <p:nvSpPr>
          <p:cNvPr id="12" name="Овал 11"/>
          <p:cNvSpPr/>
          <p:nvPr/>
        </p:nvSpPr>
        <p:spPr>
          <a:xfrm>
            <a:off x="2627784" y="2841783"/>
            <a:ext cx="3744416" cy="2061337"/>
          </a:xfrm>
          <a:prstGeom prst="ellipse">
            <a:avLst/>
          </a:prstGeom>
          <a:noFill/>
          <a:ln w="57150">
            <a:solidFill>
              <a:srgbClr val="0099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13479" y="4753075"/>
            <a:ext cx="3373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kern="0" dirty="0">
                <a:solidFill>
                  <a:prstClr val="black"/>
                </a:solidFill>
                <a:latin typeface="Georgia" pitchFamily="18" charset="0"/>
                <a:cs typeface="Times New Roman" pitchFamily="18" charset="0"/>
              </a:rPr>
              <a:t>ВНЕДРЕНИЕ  ФОП ДО </a:t>
            </a:r>
          </a:p>
        </p:txBody>
      </p:sp>
    </p:spTree>
    <p:extLst>
      <p:ext uri="{BB962C8B-B14F-4D97-AF65-F5344CB8AC3E}">
        <p14:creationId xmlns:p14="http://schemas.microsoft.com/office/powerpoint/2010/main" val="189493160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91472" y="1334700"/>
            <a:ext cx="6406962" cy="418996"/>
            <a:chOff x="155575" y="1196752"/>
            <a:chExt cx="6432648" cy="72114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609331" y="1308653"/>
              <a:ext cx="1008111" cy="609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5575" y="1196752"/>
              <a:ext cx="609600" cy="721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580112" y="1308653"/>
              <a:ext cx="1008111" cy="609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02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flipV="1">
            <a:off x="8" y="-5"/>
            <a:ext cx="9143999" cy="602654"/>
          </a:xfrm>
          <a:prstGeom prst="rect">
            <a:avLst/>
          </a:prstGeom>
          <a:noFill/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0BBC1BE-C022-46FC-B60B-8C877F8598CA}"/>
              </a:ext>
            </a:extLst>
          </p:cNvPr>
          <p:cNvSpPr txBox="1">
            <a:spLocks/>
          </p:cNvSpPr>
          <p:nvPr/>
        </p:nvSpPr>
        <p:spPr>
          <a:xfrm>
            <a:off x="986013" y="137013"/>
            <a:ext cx="7125943" cy="3172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ЗАДАЧИ </a:t>
            </a:r>
            <a:r>
              <a:rPr lang="ru-RU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ЭТАПА  РЕАЛИЗАЦИИ  ПРОЕКТА</a:t>
            </a:r>
          </a:p>
        </p:txBody>
      </p:sp>
      <p:sp>
        <p:nvSpPr>
          <p:cNvPr id="7" name="AutoShape 4" descr="C:\Users\Tetris\Desktop\%D0%BA %D0%BF%D1%80%D0%B5%D0%B7%D0%B5%D0%BD%D1%82%D0%B0%D1%86%D0%B8%D0%B8\1.webp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2" descr="D:\%D0%9C%D0%B5%D1%82%D0%BE%D0%B4%D0%B8%D1%87%D0%B5%D1%81%D0%BA%D0%B8%D0%B9 %D0%BA%D0%B0%D0%B1%D0%B8%D0%BD%D0%B5%D1%82\1.   %D0%A1%D0%A2%D0%90%D0%A0%D0%A8%D0%98%D0%99 %D0%92%D0%9E%D0%A1%D0%9F%D0%98%D0%A2%D0%90%D0%A2%D0%95%D0%9B%D0%AC\1. %D0%98%D0%9D%D0%9D%D0%9E%D0%92%D0%90%D0%A6%D0%98%D0%9E%D0%9D%D0%9D%D0%90%D0%AF %D0%A0%D0%90%D0%91%D0%9E%D0%A2%D0%90\1. %D0%9C%D0%98%D0%9F\%D0%9C%D0%98%D0%9F 2022\2.webp"/>
          <p:cNvSpPr>
            <a:spLocks noChangeAspect="1" noChangeArrowheads="1"/>
          </p:cNvSpPr>
          <p:nvPr/>
        </p:nvSpPr>
        <p:spPr bwMode="auto">
          <a:xfrm>
            <a:off x="307975" y="59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8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460375" y="1202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0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612775" y="2345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81544"/>
            <a:ext cx="4714908" cy="1015663"/>
          </a:xfrm>
          <a:prstGeom prst="rect">
            <a:avLst/>
          </a:prstGeom>
          <a:noFill/>
          <a:ln w="5715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6699"/>
                </a:solidFill>
                <a:latin typeface="Georgia" pitchFamily="18" charset="0"/>
              </a:rPr>
              <a:t>СОЗДАНИЕ МОДЕЛИ </a:t>
            </a:r>
          </a:p>
          <a:p>
            <a:pPr algn="ctr"/>
            <a:r>
              <a:rPr lang="ru-RU" sz="1200" b="1" dirty="0">
                <a:solidFill>
                  <a:srgbClr val="006699"/>
                </a:solidFill>
                <a:latin typeface="Georgia" pitchFamily="18" charset="0"/>
              </a:rPr>
              <a:t>И ОПРЕДЕЛЕНИЕ СПЕЦИФИКИ ВКЛЮЧЕНИЯ ВОЛОНТЕРСКОГО ДВИЖЕНИЯ В ОБРАЗОВАТЕЛЬНЫЙ ПРОЦЕСС  ДОШКОЛЬНОЙ ОБРАЗОВАТЕЛЬНОЙ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681544"/>
            <a:ext cx="3749553" cy="1015663"/>
          </a:xfrm>
          <a:prstGeom prst="rect">
            <a:avLst/>
          </a:prstGeom>
          <a:ln w="57150">
            <a:solidFill>
              <a:srgbClr val="006699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6699"/>
                </a:solidFill>
                <a:latin typeface="Georgia" pitchFamily="18" charset="0"/>
              </a:rPr>
              <a:t>ОРГАНИЗАЦИЯ СОТРУДНИЧЕСТВА </a:t>
            </a:r>
          </a:p>
          <a:p>
            <a:pPr algn="ctr"/>
            <a:r>
              <a:rPr lang="ru-RU" sz="1200" b="1" dirty="0">
                <a:solidFill>
                  <a:srgbClr val="006699"/>
                </a:solidFill>
                <a:latin typeface="Georgia" pitchFamily="18" charset="0"/>
              </a:rPr>
              <a:t>С ВОЛОНТЕРСКИМИ, ОБЩЕСТВЕННЫМИ ОРГАНИЗАЦИЯМИ И ОБЪЕДИНЕНИЯМИ</a:t>
            </a:r>
            <a:endParaRPr lang="ru-RU" sz="1200" b="1" dirty="0">
              <a:solidFill>
                <a:srgbClr val="006699"/>
              </a:solidFill>
            </a:endParaRPr>
          </a:p>
          <a:p>
            <a:pPr algn="ctr"/>
            <a:endParaRPr lang="ru-RU" sz="1200" b="1" dirty="0">
              <a:solidFill>
                <a:srgbClr val="006699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4428493"/>
            <a:ext cx="9144000" cy="735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860918" y="4047383"/>
            <a:ext cx="1032427" cy="39858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906271" y="4047383"/>
            <a:ext cx="1032427" cy="39858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6948271" y="4066560"/>
            <a:ext cx="1032427" cy="39858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6467" y="4017283"/>
            <a:ext cx="4291566" cy="1015663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ЦИКЛ МЕРОПРИЯТИЙ СОВМЕСТНО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С СЕТЕВЫМИ ПАРТНЕРАМИ; 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ЦИКЛ  ЗАНЯТИЙ; БАНК ЛУЧШИХ ПРАКТИК СОЦИАЛЬНО-ЗНАЧИМОЙ ДЕЯТЕЛЬНОСТИ; ДИССЕМИНАЦИЯ ПЕДАГОГИЧЕСКОГО ОПЫТА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0744" y="4017283"/>
            <a:ext cx="4441256" cy="1015663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МЕТОДИЧЕСКИЕ РЕКОМЕНДАЦИИ ПО ПОДДЕРЖКЕ  ДЕТСКИХ ВОЛОНТЕРСКИХ ИНИЦИАТИВ И ИНТЕГРАЦИИ  ВОЛОНТЕРСКОГО ДВИЖЕНИЯ В ОБРАЗОВАТЕЛЬНУЮ ДЕЯТЕЛЬНОСТЬ ДОО 206</a:t>
            </a:r>
          </a:p>
        </p:txBody>
      </p:sp>
      <p:sp>
        <p:nvSpPr>
          <p:cNvPr id="15" name="Блок-схема: узел 14"/>
          <p:cNvSpPr/>
          <p:nvPr/>
        </p:nvSpPr>
        <p:spPr>
          <a:xfrm>
            <a:off x="262905" y="1952177"/>
            <a:ext cx="1974093" cy="1665116"/>
          </a:xfrm>
          <a:prstGeom prst="flowChartConnector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Блок-схема: узел 36"/>
          <p:cNvSpPr/>
          <p:nvPr/>
        </p:nvSpPr>
        <p:spPr>
          <a:xfrm>
            <a:off x="1866185" y="2015121"/>
            <a:ext cx="1974093" cy="1665116"/>
          </a:xfrm>
          <a:prstGeom prst="flowChartConnector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Блок-схема: узел 37"/>
          <p:cNvSpPr/>
          <p:nvPr/>
        </p:nvSpPr>
        <p:spPr>
          <a:xfrm>
            <a:off x="3349456" y="2015121"/>
            <a:ext cx="1974093" cy="1665116"/>
          </a:xfrm>
          <a:prstGeom prst="flowChartConnector">
            <a:avLst/>
          </a:prstGeom>
          <a:noFill/>
          <a:ln w="38100">
            <a:solidFill>
              <a:srgbClr val="CD33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Блок-схема: узел 38"/>
          <p:cNvSpPr/>
          <p:nvPr/>
        </p:nvSpPr>
        <p:spPr>
          <a:xfrm>
            <a:off x="4945846" y="2045941"/>
            <a:ext cx="1974093" cy="1665116"/>
          </a:xfrm>
          <a:prstGeom prst="flowChartConnector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Блок-схема: узел 39"/>
          <p:cNvSpPr/>
          <p:nvPr/>
        </p:nvSpPr>
        <p:spPr>
          <a:xfrm>
            <a:off x="6669872" y="2091384"/>
            <a:ext cx="1974093" cy="1665116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14282" y="2085696"/>
            <a:ext cx="8572560" cy="1531596"/>
            <a:chOff x="307975" y="2780928"/>
            <a:chExt cx="8660059" cy="2042128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3" t="5436" r="6623"/>
            <a:stretch/>
          </p:blipFill>
          <p:spPr bwMode="auto">
            <a:xfrm>
              <a:off x="3639509" y="2852935"/>
              <a:ext cx="1814503" cy="19701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6" name="Picture 14" descr="https://avatars.mds.yandex.net/i?id=ee0f9682c3fbc2f557c13fee3cb65db6e667a5c9-8162448-images-thumbs&amp;ref=rim&amp;n=33&amp;w=148&amp;h=16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199"/>
            <a:stretch/>
          </p:blipFill>
          <p:spPr bwMode="auto">
            <a:xfrm>
              <a:off x="5164786" y="2780928"/>
              <a:ext cx="1863197" cy="19157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9" name="Picture 17" descr="https://avatars.mds.yandex.net/i?id=73deb136dad183cf5fbce91b4bbc889619e2b3e9-6637353-images-thumbs&amp;ref=rim&amp;n=33&amp;w=165&amp;h=16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801322"/>
              <a:ext cx="2103785" cy="18953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242" y="2801322"/>
              <a:ext cx="1676483" cy="18879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0" r="9160" b="10211"/>
            <a:stretch/>
          </p:blipFill>
          <p:spPr bwMode="auto">
            <a:xfrm>
              <a:off x="6822250" y="2996952"/>
              <a:ext cx="2145784" cy="17547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Стрелка вправо 44"/>
          <p:cNvSpPr/>
          <p:nvPr/>
        </p:nvSpPr>
        <p:spPr>
          <a:xfrm rot="16200000">
            <a:off x="2428860" y="1785932"/>
            <a:ext cx="357190" cy="214314"/>
          </a:xfrm>
          <a:prstGeom prst="rightArrow">
            <a:avLst/>
          </a:prstGeom>
          <a:solidFill>
            <a:srgbClr val="56A6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право 45"/>
          <p:cNvSpPr/>
          <p:nvPr/>
        </p:nvSpPr>
        <p:spPr>
          <a:xfrm rot="16200000">
            <a:off x="6929454" y="1785931"/>
            <a:ext cx="357190" cy="214314"/>
          </a:xfrm>
          <a:prstGeom prst="rightArrow">
            <a:avLst/>
          </a:prstGeom>
          <a:solidFill>
            <a:srgbClr val="56A6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право 46"/>
          <p:cNvSpPr/>
          <p:nvPr/>
        </p:nvSpPr>
        <p:spPr>
          <a:xfrm rot="5400000" flipV="1">
            <a:off x="1857356" y="3643320"/>
            <a:ext cx="357190" cy="214314"/>
          </a:xfrm>
          <a:prstGeom prst="rightArrow">
            <a:avLst/>
          </a:prstGeom>
          <a:solidFill>
            <a:srgbClr val="56A6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право 47"/>
          <p:cNvSpPr/>
          <p:nvPr/>
        </p:nvSpPr>
        <p:spPr>
          <a:xfrm rot="5400000" flipV="1">
            <a:off x="6429388" y="3643319"/>
            <a:ext cx="357190" cy="214314"/>
          </a:xfrm>
          <a:prstGeom prst="rightArrow">
            <a:avLst/>
          </a:prstGeom>
          <a:solidFill>
            <a:srgbClr val="56A6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9540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flipV="1">
            <a:off x="8" y="-4"/>
            <a:ext cx="9143999" cy="714365"/>
          </a:xfrm>
          <a:prstGeom prst="rect">
            <a:avLst/>
          </a:prstGeom>
          <a:noFill/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0BBC1BE-C022-46FC-B60B-8C877F8598CA}"/>
              </a:ext>
            </a:extLst>
          </p:cNvPr>
          <p:cNvSpPr txBox="1">
            <a:spLocks/>
          </p:cNvSpPr>
          <p:nvPr/>
        </p:nvSpPr>
        <p:spPr>
          <a:xfrm>
            <a:off x="2987824" y="71420"/>
            <a:ext cx="6013332" cy="12542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МОДЕЛЬ ОПРЕДЕЛЕНИЯ СПЕЦИФИКИ ВКЛЮЧЕНИЯ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 ВОЛОНТЕРСКОГО ДВИЖЕНИЯ В ОБРАЗОВАТЕЛЬНЫЙ ПРОЦЕСС ДОШКОЛЬНОЙ ОБРАЗОВАТЕЛЬНОЙ ОРГАНИЗАЦИИ</a:t>
            </a:r>
          </a:p>
          <a:p>
            <a:endParaRPr lang="ru-RU" sz="1400" b="1" kern="0" dirty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556"/>
          <a:stretch>
            <a:fillRect/>
          </a:stretch>
        </p:blipFill>
        <p:spPr bwMode="auto">
          <a:xfrm flipH="1" flipV="1">
            <a:off x="7" y="4759041"/>
            <a:ext cx="9143999" cy="384463"/>
          </a:xfrm>
          <a:prstGeom prst="rect">
            <a:avLst/>
          </a:prstGeom>
          <a:noFill/>
        </p:spPr>
      </p:pic>
      <p:sp>
        <p:nvSpPr>
          <p:cNvPr id="7" name="AutoShape 4" descr="C:\Users\Tetris\Desktop\%D0%BA %D0%BF%D1%80%D0%B5%D0%B7%D0%B5%D0%BD%D1%82%D0%B0%D1%86%D0%B8%D0%B8\1.webp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2" descr="D:\%D0%9C%D0%B5%D1%82%D0%BE%D0%B4%D0%B8%D1%87%D0%B5%D1%81%D0%BA%D0%B8%D0%B9 %D0%BA%D0%B0%D0%B1%D0%B8%D0%BD%D0%B5%D1%82\1.   %D0%A1%D0%A2%D0%90%D0%A0%D0%A8%D0%98%D0%99 %D0%92%D0%9E%D0%A1%D0%9F%D0%98%D0%A2%D0%90%D0%A2%D0%95%D0%9B%D0%AC\1. %D0%98%D0%9D%D0%9D%D0%9E%D0%92%D0%90%D0%A6%D0%98%D0%9E%D0%9D%D0%9D%D0%90%D0%AF %D0%A0%D0%90%D0%91%D0%9E%D0%A2%D0%90\1. %D0%9C%D0%98%D0%9F\%D0%9C%D0%98%D0%9F 2022\2.webp"/>
          <p:cNvSpPr>
            <a:spLocks noChangeAspect="1" noChangeArrowheads="1"/>
          </p:cNvSpPr>
          <p:nvPr/>
        </p:nvSpPr>
        <p:spPr bwMode="auto">
          <a:xfrm>
            <a:off x="307975" y="59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6748" y="1203598"/>
            <a:ext cx="2430780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ЦЕЛЬ ЗАДАЧИ РАЗРАБОТКИ И ФУНКЦИОНИРОВАНИЯ  МОДЕЛИ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96" y="2629820"/>
            <a:ext cx="2448272" cy="93871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Georgia" pitchFamily="18" charset="0"/>
              </a:rPr>
              <a:t>МЕХАНИЗМ  ФУНКЦИОНИРОВАНИЯ МОДЕЛИ  - ПРИМЕНЕНИЕ СОВРЕМЕННЫХ МЕТОДИК , ПАРЦИАЛЬНЫХ ПРОГРАММ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57" y="4011218"/>
            <a:ext cx="2444511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РЕЗУЛЬТАТ  ВНЕДРЕНИЯ МОДЕЛИ</a:t>
            </a:r>
          </a:p>
          <a:p>
            <a:endParaRPr lang="ru-RU" sz="1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2372" r="150"/>
          <a:stretch/>
        </p:blipFill>
        <p:spPr bwMode="auto">
          <a:xfrm>
            <a:off x="2892056" y="698552"/>
            <a:ext cx="6251944" cy="444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" y="0"/>
            <a:ext cx="9445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ашивка 3"/>
          <p:cNvSpPr/>
          <p:nvPr/>
        </p:nvSpPr>
        <p:spPr>
          <a:xfrm>
            <a:off x="2507528" y="2629820"/>
            <a:ext cx="408288" cy="938719"/>
          </a:xfrm>
          <a:prstGeom prst="chevr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2579536" y="1189683"/>
            <a:ext cx="408288" cy="806003"/>
          </a:xfrm>
          <a:prstGeom prst="chevron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507528" y="3999022"/>
            <a:ext cx="408288" cy="843193"/>
          </a:xfrm>
          <a:prstGeom prst="chevron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5648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556"/>
          <a:stretch>
            <a:fillRect/>
          </a:stretch>
        </p:blipFill>
        <p:spPr bwMode="auto">
          <a:xfrm flipH="1" flipV="1">
            <a:off x="7" y="4759041"/>
            <a:ext cx="9143999" cy="384463"/>
          </a:xfrm>
          <a:prstGeom prst="rect">
            <a:avLst/>
          </a:prstGeom>
          <a:noFill/>
        </p:spPr>
      </p:pic>
      <p:sp>
        <p:nvSpPr>
          <p:cNvPr id="7" name="AutoShape 4" descr="C:\Users\Tetris\Desktop\%D0%BA %D0%BF%D1%80%D0%B5%D0%B7%D0%B5%D0%BD%D1%82%D0%B0%D1%86%D0%B8%D0%B8\1.webp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D:\%D0%9C%D0%B5%D1%82%D0%BE%D0%B4%D0%B8%D1%87%D0%B5%D1%81%D0%BA%D0%B8%D0%B9 %D0%BA%D0%B0%D0%B1%D0%B8%D0%BD%D0%B5%D1%82\1.   %D0%A1%D0%A2%D0%90%D0%A0%D0%A8%D0%98%D0%99 %D0%92%D0%9E%D0%A1%D0%9F%D0%98%D0%A2%D0%90%D0%A2%D0%95%D0%9B%D0%AC\1. %D0%98%D0%9D%D0%9D%D0%9E%D0%92%D0%90%D0%A6%D0%98%D0%9E%D0%9D%D0%9D%D0%90%D0%AF %D0%A0%D0%90%D0%91%D0%9E%D0%A2%D0%90\1. %D0%9C%D0%98%D0%9F\%D0%9C%D0%98%D0%9F 2022\2.webp"/>
          <p:cNvSpPr>
            <a:spLocks noChangeAspect="1" noChangeArrowheads="1"/>
          </p:cNvSpPr>
          <p:nvPr/>
        </p:nvSpPr>
        <p:spPr bwMode="auto">
          <a:xfrm>
            <a:off x="307975" y="59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460375" y="1202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612775" y="2345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t="8414" r="30343" b="82996"/>
          <a:stretch/>
        </p:blipFill>
        <p:spPr bwMode="auto">
          <a:xfrm>
            <a:off x="204424" y="689742"/>
            <a:ext cx="3287456" cy="72387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" y="71857"/>
            <a:ext cx="9036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Georgia" pitchFamily="18" charset="0"/>
              </a:rPr>
              <a:t>О</a:t>
            </a:r>
            <a:r>
              <a:rPr lang="ru-RU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ПРЕДЕЛЕНИЕ СПЕЦИФИКИ ВКЛЮЧЕНИЯ ВОЛОНТЕРСКОГО ДВИЖЕНИЯ</a:t>
            </a:r>
          </a:p>
          <a:p>
            <a:pPr algn="ctr"/>
            <a:r>
              <a:rPr lang="ru-RU" sz="1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  <a:cs typeface="Times New Roman" pitchFamily="18" charset="0"/>
              </a:rPr>
              <a:t> В ОБРАЗОВАТЕЛЬНЫЙ ПРОЦЕСС  ДЕТСКОГО САДА В УСЛОВИЯХ ВНЕДРЕНИЯ ФОП ДО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28067" r="68963"/>
          <a:stretch/>
        </p:blipFill>
        <p:spPr bwMode="auto">
          <a:xfrm>
            <a:off x="2663900" y="3866670"/>
            <a:ext cx="767580" cy="1133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77"/>
          <a:stretch/>
        </p:blipFill>
        <p:spPr bwMode="auto">
          <a:xfrm>
            <a:off x="55243" y="3851950"/>
            <a:ext cx="810263" cy="114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60"/>
          <a:stretch/>
        </p:blipFill>
        <p:spPr bwMode="auto">
          <a:xfrm>
            <a:off x="1783420" y="3875259"/>
            <a:ext cx="844364" cy="1124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408" y="1635646"/>
            <a:ext cx="3431472" cy="101566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ВНЕДРЕНИЕ УЧЕБНО-МЕТОДИЧЕСКОГО КОМПЛЕКТА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«МОЗАИЧНЫЙ ПАРК» В РАМКАХ РЕАЛИЗАЦИИ ТЕМ ИННОВАЦИОННОЙ ПЛОЩАДКИ</a:t>
            </a: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03"/>
          <a:stretch/>
        </p:blipFill>
        <p:spPr bwMode="auto">
          <a:xfrm>
            <a:off x="917574" y="3827467"/>
            <a:ext cx="797767" cy="117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трелка вниз 20"/>
          <p:cNvSpPr/>
          <p:nvPr/>
        </p:nvSpPr>
        <p:spPr>
          <a:xfrm>
            <a:off x="1247289" y="1460715"/>
            <a:ext cx="936104" cy="208473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5243" y="2859782"/>
            <a:ext cx="3431472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ПАРЦИАЛЬНЫЕ ПРОГРАММЫ,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МЕТОДИЧЕСКИЕ РЕКОМЕНДАЦИИ, ДИДАКТИЧЕСКИЕ ИГРЫ,  ДЕМОНСТРАЦИОННЫЕ МАТЕРИАЛЫ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259632" y="2651309"/>
            <a:ext cx="936104" cy="208473"/>
          </a:xfrm>
          <a:prstGeom prst="down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1259632" y="3643477"/>
            <a:ext cx="936104" cy="20847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7" y="613032"/>
            <a:ext cx="214940" cy="84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4036849" y="4353786"/>
            <a:ext cx="45720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СОЦИОЛОГИЧЕСКИЙ ОПРОС РОДИТЕЛЕЙ ДОШКОЛЬНИКОВ: «ВАШИ СЕМЕЙНЫЕ ТРАДИЦИИ»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95936" y="2433291"/>
            <a:ext cx="45720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ТЕМА: СОЦИАЛЬНОЕ ПАРТНЁРСТВО ДЕТСКОГО САДА И СЕМЬИ В ВОПРОСАХ ВОСПИТАНИЯ ДЕТЕЙ НА ОСНОВЕ РОССИЙСКИХ ЦЕННОСТЕЙ И ТРАДИЦИЙ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24386" y="3504301"/>
            <a:ext cx="45720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СОЦИОЛОГИЧЕСКИЙ ОПРОС ПЕДАГОГОВ: «ТРАДИЦИИ ВОСПИТАНИЯ ДЕТЕЙ В ДЕТСКОМ САДУ И СЕМЬЕ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995936" y="625194"/>
            <a:ext cx="4572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ТЕМА: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ФОРМИРОВАНИЕ СОЦИАЛЬНОЙ ГРАМОТНОСТИ В ДОО: НАЧАЛЬНЫЙ ЭТАП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995936" y="1543562"/>
            <a:ext cx="4572000" cy="646331"/>
          </a:xfrm>
          <a:prstGeom prst="rect">
            <a:avLst/>
          </a:prstGeom>
          <a:solidFill>
            <a:srgbClr val="56A6A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Georgia" pitchFamily="18" charset="0"/>
              </a:rPr>
              <a:t>КАРТА ОЦЕНКИ БЕЗОПАСНОСТИ ОБРАЗОВАТЕЛЬНОЙ СРЕДЫ (ДИАГНОСТИЧЕСКИЙ ИНСТРУМЕНТАРИЙ)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3491880" y="1271525"/>
            <a:ext cx="504056" cy="796169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5" idx="3"/>
          </p:cNvCxnSpPr>
          <p:nvPr/>
        </p:nvCxnSpPr>
        <p:spPr>
          <a:xfrm>
            <a:off x="3491880" y="2143478"/>
            <a:ext cx="532506" cy="612067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трелка вниз 51"/>
          <p:cNvSpPr/>
          <p:nvPr/>
        </p:nvSpPr>
        <p:spPr>
          <a:xfrm>
            <a:off x="5813884" y="1342688"/>
            <a:ext cx="936104" cy="208473"/>
          </a:xfrm>
          <a:prstGeom prst="downArrow">
            <a:avLst/>
          </a:prstGeom>
          <a:solidFill>
            <a:srgbClr val="0066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5788732" y="3295828"/>
            <a:ext cx="936104" cy="208473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5813884" y="4172767"/>
            <a:ext cx="936104" cy="208473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399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flipV="1">
            <a:off x="8" y="-5"/>
            <a:ext cx="9143999" cy="706431"/>
          </a:xfrm>
          <a:prstGeom prst="rect">
            <a:avLst/>
          </a:prstGeom>
          <a:noFill/>
        </p:spPr>
      </p:pic>
      <p:sp>
        <p:nvSpPr>
          <p:cNvPr id="7" name="AutoShape 4" descr="C:\Users\Tetris\Desktop\%D0%BA %D0%BF%D1%80%D0%B5%D0%B7%D0%B5%D0%BD%D1%82%D0%B0%D1%86%D0%B8%D0%B8\1.webp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2" descr="D:\%D0%9C%D0%B5%D1%82%D0%BE%D0%B4%D0%B8%D1%87%D0%B5%D1%81%D0%BA%D0%B8%D0%B9 %D0%BA%D0%B0%D0%B1%D0%B8%D0%BD%D0%B5%D1%82\1.   %D0%A1%D0%A2%D0%90%D0%A0%D0%A8%D0%98%D0%99 %D0%92%D0%9E%D0%A1%D0%9F%D0%98%D0%A2%D0%90%D0%A2%D0%95%D0%9B%D0%AC\1. %D0%98%D0%9D%D0%9D%D0%9E%D0%92%D0%90%D0%A6%D0%98%D0%9E%D0%9D%D0%9D%D0%90%D0%AF %D0%A0%D0%90%D0%91%D0%9E%D0%A2%D0%90\1. %D0%9C%D0%98%D0%9F\%D0%9C%D0%98%D0%9F 2022\2.webp"/>
          <p:cNvSpPr>
            <a:spLocks noChangeAspect="1" noChangeArrowheads="1"/>
          </p:cNvSpPr>
          <p:nvPr/>
        </p:nvSpPr>
        <p:spPr bwMode="auto">
          <a:xfrm>
            <a:off x="307975" y="59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8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460375" y="1202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0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612775" y="2345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" y="4428493"/>
            <a:ext cx="9144000" cy="735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20BBC1BE-C022-46FC-B60B-8C877F8598CA}"/>
              </a:ext>
            </a:extLst>
          </p:cNvPr>
          <p:cNvSpPr txBox="1">
            <a:spLocks/>
          </p:cNvSpPr>
          <p:nvPr/>
        </p:nvSpPr>
        <p:spPr>
          <a:xfrm>
            <a:off x="2123728" y="-5"/>
            <a:ext cx="6982946" cy="7305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СЕТЕВОЕ ВЗАИМОДЕЙСТВИЕ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 С СОЦИАЛЬНЫМИ ПАРТНЕРАМИ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5576" y="2576368"/>
            <a:ext cx="30482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БОЛЕЕ </a:t>
            </a:r>
            <a:r>
              <a:rPr lang="ru-RU" sz="2400" b="1" kern="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10 </a:t>
            </a:r>
            <a:r>
              <a:rPr lang="ru-RU" sz="1200" b="1" kern="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ДОГОВОРОВ СЕТЕВОГО ВЗАИМОДЕЙСТВИЯ </a:t>
            </a:r>
          </a:p>
          <a:p>
            <a:pPr algn="ctr"/>
            <a:r>
              <a:rPr lang="ru-RU" sz="1100" b="1" kern="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на федеральном, межрегиональном </a:t>
            </a:r>
          </a:p>
          <a:p>
            <a:pPr algn="ctr"/>
            <a:r>
              <a:rPr lang="ru-RU" sz="1100" b="1" kern="0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муниципальном, внутриведомственном и межведомственном уровне,</a:t>
            </a:r>
          </a:p>
          <a:p>
            <a:pPr algn="ctr"/>
            <a:r>
              <a:rPr lang="ru-RU" sz="1200" b="1" kern="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БОЛЕЕ</a:t>
            </a:r>
            <a:r>
              <a:rPr lang="ru-RU" sz="2400" b="1" kern="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20 </a:t>
            </a:r>
            <a:r>
              <a:rPr lang="ru-RU" sz="1200" b="1" kern="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СОВМЕСТНЫХ МЕРОПРИЯТИЙ, </a:t>
            </a:r>
          </a:p>
          <a:p>
            <a:pPr algn="ctr"/>
            <a:r>
              <a:rPr lang="ru-RU" sz="1200" b="1" kern="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БОЛЕЕ </a:t>
            </a:r>
            <a:r>
              <a:rPr lang="ru-RU" sz="2000" b="1" kern="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1500</a:t>
            </a:r>
            <a:r>
              <a:rPr lang="ru-RU" sz="1200" b="1" kern="0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 УЧАСТНИКОВ</a:t>
            </a:r>
          </a:p>
        </p:txBody>
      </p:sp>
      <p:pic>
        <p:nvPicPr>
          <p:cNvPr id="2052" name="Picture 4" descr="C:\Users\Tetris\Desktop\модель сетевого взаимодействия испр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8315"/>
            <a:ext cx="5976338" cy="381965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" y="67130"/>
            <a:ext cx="944251" cy="99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3" y="1064560"/>
            <a:ext cx="2005830" cy="151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27419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flipV="1">
            <a:off x="8" y="-5"/>
            <a:ext cx="9143999" cy="618393"/>
          </a:xfrm>
          <a:prstGeom prst="rect">
            <a:avLst/>
          </a:prstGeom>
          <a:noFill/>
        </p:spPr>
      </p:pic>
      <p:pic>
        <p:nvPicPr>
          <p:cNvPr id="1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556"/>
          <a:stretch>
            <a:fillRect/>
          </a:stretch>
        </p:blipFill>
        <p:spPr bwMode="auto">
          <a:xfrm flipH="1" flipV="1">
            <a:off x="7" y="4759041"/>
            <a:ext cx="9143999" cy="384463"/>
          </a:xfrm>
          <a:prstGeom prst="rect">
            <a:avLst/>
          </a:prstGeom>
          <a:noFill/>
        </p:spPr>
      </p:pic>
      <p:sp>
        <p:nvSpPr>
          <p:cNvPr id="7" name="AutoShape 4" descr="C:\Users\Tetris\Desktop\%D0%BA %D0%BF%D1%80%D0%B5%D0%B7%D0%B5%D0%BD%D1%82%D0%B0%D1%86%D0%B8%D0%B8\1.webp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D:\%D0%9C%D0%B5%D1%82%D0%BE%D0%B4%D0%B8%D1%87%D0%B5%D1%81%D0%BA%D0%B8%D0%B9 %D0%BA%D0%B0%D0%B1%D0%B8%D0%BD%D0%B5%D1%82\1.   %D0%A1%D0%A2%D0%90%D0%A0%D0%A8%D0%98%D0%99 %D0%92%D0%9E%D0%A1%D0%9F%D0%98%D0%A2%D0%90%D0%A2%D0%95%D0%9B%D0%AC\1. %D0%98%D0%9D%D0%9D%D0%9E%D0%92%D0%90%D0%A6%D0%98%D0%9E%D0%9D%D0%9D%D0%90%D0%AF %D0%A0%D0%90%D0%91%D0%9E%D0%A2%D0%90\1. %D0%9C%D0%98%D0%9F\%D0%9C%D0%98%D0%9F 2022\2.webp"/>
          <p:cNvSpPr>
            <a:spLocks noChangeAspect="1" noChangeArrowheads="1"/>
          </p:cNvSpPr>
          <p:nvPr/>
        </p:nvSpPr>
        <p:spPr bwMode="auto">
          <a:xfrm>
            <a:off x="307975" y="59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460375" y="1202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612775" y="2345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87474"/>
            <a:ext cx="8627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РЕЗУЛЬТАТИВНОСТЬ СОЦИАЛЬНО-ЗНАЧИМОЙ ДЕЯТЕЛЬНОСТИ</a:t>
            </a:r>
          </a:p>
          <a:p>
            <a:pPr lvl="0" algn="ctr"/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ЭКОЛОГИЧЕСКОЕ НАПРАВЛЕНИЕ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3928" y="641472"/>
            <a:ext cx="520159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Georgia" pitchFamily="18" charset="0"/>
              </a:rPr>
              <a:t>ВСЕРОССИЙСКИЙ ЭКО-МАРАФОН, КРАЕВОЙ ЭКОЛОГИЧЕСКИЙ ПРОЕКТ «ЧИСТЫЙ КРАЙ», </a:t>
            </a:r>
          </a:p>
          <a:p>
            <a:pPr algn="ctr"/>
            <a:r>
              <a:rPr lang="ru-RU" sz="1200" b="1" dirty="0">
                <a:latin typeface="Georgia" pitchFamily="18" charset="0"/>
              </a:rPr>
              <a:t>АКЦИИ:  «СДАЙ МАКУЛАТУРУ - СПАСИ ДЕРЕВО», </a:t>
            </a:r>
          </a:p>
          <a:p>
            <a:pPr algn="ctr"/>
            <a:r>
              <a:rPr lang="ru-RU" sz="1200" b="1" dirty="0">
                <a:latin typeface="Georgia" pitchFamily="18" charset="0"/>
              </a:rPr>
              <a:t>«ПОСАДИ ДЕРЕВО»</a:t>
            </a:r>
          </a:p>
          <a:p>
            <a:pPr algn="ctr"/>
            <a:endParaRPr lang="ru-RU" sz="14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24493"/>
            <a:ext cx="1546777" cy="2959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23"/>
          <a:stretch/>
        </p:blipFill>
        <p:spPr bwMode="auto">
          <a:xfrm>
            <a:off x="5940152" y="1924493"/>
            <a:ext cx="1629272" cy="2952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2"/>
          <a:stretch/>
        </p:blipFill>
        <p:spPr bwMode="auto">
          <a:xfrm>
            <a:off x="7668344" y="1924493"/>
            <a:ext cx="1380327" cy="2959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89774" y="1349358"/>
            <a:ext cx="554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C00000"/>
                </a:solidFill>
                <a:latin typeface="Georgia" pitchFamily="18" charset="0"/>
              </a:rPr>
              <a:t>БОЛЕЕ 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250 </a:t>
            </a:r>
            <a:r>
              <a:rPr lang="ru-RU" sz="1100" b="1" dirty="0">
                <a:solidFill>
                  <a:srgbClr val="C00000"/>
                </a:solidFill>
                <a:latin typeface="Georgia" pitchFamily="18" charset="0"/>
              </a:rPr>
              <a:t>УЧАСТНИКОВ,  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400</a:t>
            </a:r>
            <a:r>
              <a:rPr lang="ru-RU" sz="1100" b="1" dirty="0">
                <a:solidFill>
                  <a:srgbClr val="C00000"/>
                </a:solidFill>
                <a:latin typeface="Georgia" pitchFamily="18" charset="0"/>
              </a:rPr>
              <a:t> КГ МАКУЛАТУРЫ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54253"/>
            <a:ext cx="3334199" cy="2357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956"/>
            <a:ext cx="9445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82897"/>
            <a:ext cx="3513443" cy="2341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890887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flipV="1">
            <a:off x="8" y="-5"/>
            <a:ext cx="9143999" cy="618393"/>
          </a:xfrm>
          <a:prstGeom prst="rect">
            <a:avLst/>
          </a:prstGeom>
          <a:noFill/>
        </p:spPr>
      </p:pic>
      <p:pic>
        <p:nvPicPr>
          <p:cNvPr id="1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556"/>
          <a:stretch>
            <a:fillRect/>
          </a:stretch>
        </p:blipFill>
        <p:spPr bwMode="auto">
          <a:xfrm flipH="1" flipV="1">
            <a:off x="7" y="4759041"/>
            <a:ext cx="9143999" cy="384463"/>
          </a:xfrm>
          <a:prstGeom prst="rect">
            <a:avLst/>
          </a:prstGeom>
          <a:noFill/>
        </p:spPr>
      </p:pic>
      <p:sp>
        <p:nvSpPr>
          <p:cNvPr id="7" name="AutoShape 4" descr="C:\Users\Tetris\Desktop\%D0%BA %D0%BF%D1%80%D0%B5%D0%B7%D0%B5%D0%BD%D1%82%D0%B0%D1%86%D0%B8%D0%B8\1.webp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D:\%D0%9C%D0%B5%D1%82%D0%BE%D0%B4%D0%B8%D1%87%D0%B5%D1%81%D0%BA%D0%B8%D0%B9 %D0%BA%D0%B0%D0%B1%D0%B8%D0%BD%D0%B5%D1%82\1.   %D0%A1%D0%A2%D0%90%D0%A0%D0%A8%D0%98%D0%99 %D0%92%D0%9E%D0%A1%D0%9F%D0%98%D0%A2%D0%90%D0%A2%D0%95%D0%9B%D0%AC\1. %D0%98%D0%9D%D0%9D%D0%9E%D0%92%D0%90%D0%A6%D0%98%D0%9E%D0%9D%D0%9D%D0%90%D0%AF %D0%A0%D0%90%D0%91%D0%9E%D0%A2%D0%90\1. %D0%9C%D0%98%D0%9F\%D0%9C%D0%98%D0%9F 2022\2.webp"/>
          <p:cNvSpPr>
            <a:spLocks noChangeAspect="1" noChangeArrowheads="1"/>
          </p:cNvSpPr>
          <p:nvPr/>
        </p:nvSpPr>
        <p:spPr bwMode="auto">
          <a:xfrm>
            <a:off x="307975" y="59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460375" y="1202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612775" y="2345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47581"/>
            <a:ext cx="8627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РЕЗУЛЬТАТИВНОСТЬ СОЦИАЛЬНО-ЗНАЧИМОЙ ДЕЯТЕЛЬНОСТИ</a:t>
            </a:r>
          </a:p>
          <a:p>
            <a:pPr lvl="0" algn="ctr"/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ЭКОЛОГИЧЕСКОЕ НАПРАВЛЕНИЕ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2634" y="676565"/>
            <a:ext cx="54313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Georgia" pitchFamily="18" charset="0"/>
              </a:rPr>
              <a:t>ВСЕРОССИЙСКИЙ УРОК, ВСЕРОССИЙСКАЯ ОЛИМПИАДА  «ЭКОЛЯТА – МОЛОДЫЕ ЗАЩИТНИКИ ПРИРОДЫ</a:t>
            </a:r>
            <a:r>
              <a:rPr lang="ru-RU" sz="1400" b="1" dirty="0">
                <a:latin typeface="Georgia" pitchFamily="18" charset="0"/>
              </a:rPr>
              <a:t>»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 (4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ПОБЕДИТЕЛЯ</a:t>
            </a: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, 6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ПРИЗЕРОВ</a:t>
            </a: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 ), </a:t>
            </a:r>
            <a:endParaRPr lang="ru-RU" sz="12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endParaRPr lang="ru-RU" sz="6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1200" b="1" dirty="0">
                <a:latin typeface="Georgia" pitchFamily="18" charset="0"/>
              </a:rPr>
              <a:t>ЦИКЛ ЗАНЯТИЙ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В 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8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ВОЗРАСТНЫХ ГРУППАХ, 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БОЛЕЕ 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150 </a:t>
            </a:r>
            <a:r>
              <a:rPr lang="ru-RU" sz="1200" b="1" dirty="0">
                <a:solidFill>
                  <a:srgbClr val="C00000"/>
                </a:solidFill>
                <a:latin typeface="Georgia" pitchFamily="18" charset="0"/>
              </a:rPr>
              <a:t>УЧАСТНИКОВ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5" y="1112503"/>
            <a:ext cx="3267015" cy="1891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34" y="3147814"/>
            <a:ext cx="1403669" cy="1871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098529" y="1969227"/>
            <a:ext cx="472688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00" b="1" dirty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1200" b="1" dirty="0">
                <a:latin typeface="Georgia" pitchFamily="18" charset="0"/>
              </a:rPr>
              <a:t>ТЕМА: «СОБАКИ - ДРУЗЬЯ ЧЕЛОВЕКА», «ЭКОЛОГИЧЕСКАЯ ТРОПИНКА» </a:t>
            </a:r>
          </a:p>
          <a:p>
            <a:pPr algn="ctr"/>
            <a:r>
              <a:rPr lang="ru-RU" sz="1200" b="1" dirty="0">
                <a:latin typeface="Georgia" pitchFamily="18" charset="0"/>
              </a:rPr>
              <a:t>«ЭКОЛЯТА –ЗАЩИТНИКИ ПРИРОДЫ»,</a:t>
            </a:r>
          </a:p>
          <a:p>
            <a:pPr algn="ctr"/>
            <a:r>
              <a:rPr lang="ru-RU" sz="1200" b="1" dirty="0">
                <a:latin typeface="Georgia" pitchFamily="18" charset="0"/>
              </a:rPr>
              <a:t>ИГРОВЫЕ ПРОГРАММЫ «ТРОПА  ЭКОВОЛОНТЕРА»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1"/>
          <a:stretch/>
        </p:blipFill>
        <p:spPr bwMode="auto">
          <a:xfrm>
            <a:off x="144065" y="3115339"/>
            <a:ext cx="3267015" cy="1891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5" y="5956"/>
            <a:ext cx="9445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55" y="3148462"/>
            <a:ext cx="2612735" cy="1858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67" y="3124712"/>
            <a:ext cx="1403669" cy="1871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131620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flipV="1">
            <a:off x="8" y="-5"/>
            <a:ext cx="9143999" cy="618393"/>
          </a:xfrm>
          <a:prstGeom prst="rect">
            <a:avLst/>
          </a:prstGeom>
          <a:noFill/>
        </p:spPr>
      </p:pic>
      <p:pic>
        <p:nvPicPr>
          <p:cNvPr id="16" name="Picture 2" descr="D:\Савченко ЛА\1620829706_27-phonoteka_org-p-fon-dlya-prezentatsii-delovoi-stil-serii-27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556"/>
          <a:stretch>
            <a:fillRect/>
          </a:stretch>
        </p:blipFill>
        <p:spPr bwMode="auto">
          <a:xfrm flipH="1" flipV="1">
            <a:off x="7" y="4759041"/>
            <a:ext cx="9143999" cy="384463"/>
          </a:xfrm>
          <a:prstGeom prst="rect">
            <a:avLst/>
          </a:prstGeom>
          <a:noFill/>
        </p:spPr>
      </p:pic>
      <p:sp>
        <p:nvSpPr>
          <p:cNvPr id="7" name="AutoShape 4" descr="C:\Users\Tetris\Desktop\%D0%BA %D0%BF%D1%80%D0%B5%D0%B7%D0%B5%D0%BD%D1%82%D0%B0%D1%86%D0%B8%D0%B8\1.webp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D:\%D0%9C%D0%B5%D1%82%D0%BE%D0%B4%D0%B8%D1%87%D0%B5%D1%81%D0%BA%D0%B8%D0%B9 %D0%BA%D0%B0%D0%B1%D0%B8%D0%BD%D0%B5%D1%82\1.   %D0%A1%D0%A2%D0%90%D0%A0%D0%A8%D0%98%D0%99 %D0%92%D0%9E%D0%A1%D0%9F%D0%98%D0%A2%D0%90%D0%A2%D0%95%D0%9B%D0%AC\1. %D0%98%D0%9D%D0%9D%D0%9E%D0%92%D0%90%D0%A6%D0%98%D0%9E%D0%9D%D0%9D%D0%90%D0%AF %D0%A0%D0%90%D0%91%D0%9E%D0%A2%D0%90\1. %D0%9C%D0%98%D0%9F\%D0%9C%D0%98%D0%9F 2022\2.webp"/>
          <p:cNvSpPr>
            <a:spLocks noChangeAspect="1" noChangeArrowheads="1"/>
          </p:cNvSpPr>
          <p:nvPr/>
        </p:nvSpPr>
        <p:spPr bwMode="auto">
          <a:xfrm>
            <a:off x="307975" y="59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460375" y="1202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image.shutterstock.com/shutterstock/photos/172252595/display_1500/stock-photo-little-girl-thinking-over-white-background-172252595.jpg"/>
          <p:cNvSpPr>
            <a:spLocks noChangeAspect="1" noChangeArrowheads="1"/>
          </p:cNvSpPr>
          <p:nvPr/>
        </p:nvSpPr>
        <p:spPr bwMode="auto">
          <a:xfrm>
            <a:off x="612775" y="2345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1" y="87474"/>
            <a:ext cx="7603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РЕЗУЛЬТАТИВНОСТЬ СОЦИАЛЬНО-ЗНАЧИМОЙ ДЕЯТЕЛЬНОСТИ</a:t>
            </a:r>
          </a:p>
          <a:p>
            <a:pPr lvl="0" algn="ctr"/>
            <a:r>
              <a:rPr lang="ru-RU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itchFamily="18" charset="0"/>
                <a:cs typeface="Times New Roman" pitchFamily="18" charset="0"/>
              </a:rPr>
              <a:t> ВОЕННО-ПАТРИОТИЧЕСКОЕ НАПРАВЛЕНИЕ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32467"/>
            <a:ext cx="259228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" y="30732"/>
            <a:ext cx="944563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0"/>
          <a:stretch/>
        </p:blipFill>
        <p:spPr bwMode="auto">
          <a:xfrm>
            <a:off x="2555776" y="2912036"/>
            <a:ext cx="3698735" cy="217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/>
          <a:stretch/>
        </p:blipFill>
        <p:spPr bwMode="auto">
          <a:xfrm>
            <a:off x="2555776" y="771550"/>
            <a:ext cx="369873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866" y="1060157"/>
            <a:ext cx="22561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Georgia" pitchFamily="18" charset="0"/>
              </a:rPr>
              <a:t>Договор о сетевом взаимодействии  с МАОУ СОШ № 76 в рамках  МСИП  «Сетевое взаимодействие образовательных организаций города Краснодара по проблеме героико-патриотического воспитания школьников»</a:t>
            </a:r>
          </a:p>
          <a:p>
            <a:endParaRPr lang="ru-RU" sz="700" b="1" dirty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5</a:t>
            </a:r>
            <a:r>
              <a:rPr lang="ru-RU" sz="1400" b="1" dirty="0">
                <a:solidFill>
                  <a:srgbClr val="C00000"/>
                </a:solidFill>
                <a:latin typeface="Georgia" pitchFamily="18" charset="0"/>
              </a:rPr>
              <a:t> совместных мероприятий, посвященных памятным датам</a:t>
            </a:r>
          </a:p>
        </p:txBody>
      </p:sp>
    </p:spTree>
    <p:extLst>
      <p:ext uri="{BB962C8B-B14F-4D97-AF65-F5344CB8AC3E}">
        <p14:creationId xmlns:p14="http://schemas.microsoft.com/office/powerpoint/2010/main" val="1772646156"/>
      </p:ext>
    </p:extLst>
  </p:cSld>
  <p:clrMapOvr>
    <a:masterClrMapping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сполните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9322</TotalTime>
  <Words>874</Words>
  <Application>Microsoft Office PowerPoint</Application>
  <PresentationFormat>Экран (16:9)</PresentationFormat>
  <Paragraphs>128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Courier New</vt:lpstr>
      <vt:lpstr>Georgia</vt:lpstr>
      <vt:lpstr>Palatino Linotype</vt:lpstr>
      <vt:lpstr>Times New Roman</vt:lpstr>
      <vt:lpstr>Wingdings</vt:lpstr>
      <vt:lpstr>Тема Office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Tetris</dc:creator>
  <cp:lastModifiedBy>dedsad206 dedsad206</cp:lastModifiedBy>
  <cp:revision>1379</cp:revision>
  <cp:lastPrinted>2022-09-15T07:48:13Z</cp:lastPrinted>
  <dcterms:created xsi:type="dcterms:W3CDTF">2022-06-21T07:42:11Z</dcterms:created>
  <dcterms:modified xsi:type="dcterms:W3CDTF">2023-12-25T13:21:44Z</dcterms:modified>
</cp:coreProperties>
</file>